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6"/>
  </p:notesMasterIdLst>
  <p:handoutMasterIdLst>
    <p:handoutMasterId r:id="rId37"/>
  </p:handoutMasterIdLst>
  <p:sldIdLst>
    <p:sldId id="256" r:id="rId2"/>
    <p:sldId id="368" r:id="rId3"/>
    <p:sldId id="365" r:id="rId4"/>
    <p:sldId id="367" r:id="rId5"/>
    <p:sldId id="366" r:id="rId6"/>
    <p:sldId id="494" r:id="rId7"/>
    <p:sldId id="466" r:id="rId8"/>
    <p:sldId id="511" r:id="rId9"/>
    <p:sldId id="512" r:id="rId10"/>
    <p:sldId id="513" r:id="rId11"/>
    <p:sldId id="514" r:id="rId12"/>
    <p:sldId id="515" r:id="rId13"/>
    <p:sldId id="516" r:id="rId14"/>
    <p:sldId id="517" r:id="rId15"/>
    <p:sldId id="518" r:id="rId16"/>
    <p:sldId id="519" r:id="rId17"/>
    <p:sldId id="524" r:id="rId18"/>
    <p:sldId id="525" r:id="rId19"/>
    <p:sldId id="527" r:id="rId20"/>
    <p:sldId id="528" r:id="rId21"/>
    <p:sldId id="533" r:id="rId22"/>
    <p:sldId id="534" r:id="rId23"/>
    <p:sldId id="500" r:id="rId24"/>
    <p:sldId id="298" r:id="rId25"/>
    <p:sldId id="441" r:id="rId26"/>
    <p:sldId id="415" r:id="rId27"/>
    <p:sldId id="417" r:id="rId28"/>
    <p:sldId id="418" r:id="rId29"/>
    <p:sldId id="502" r:id="rId30"/>
    <p:sldId id="503" r:id="rId31"/>
    <p:sldId id="495" r:id="rId32"/>
    <p:sldId id="496" r:id="rId33"/>
    <p:sldId id="507" r:id="rId34"/>
    <p:sldId id="505"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FF00"/>
    <a:srgbClr val="003399"/>
    <a:srgbClr val="336699"/>
    <a:srgbClr val="008080"/>
    <a:srgbClr val="009999"/>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99" autoAdjust="0"/>
  </p:normalViewPr>
  <p:slideViewPr>
    <p:cSldViewPr>
      <p:cViewPr varScale="1">
        <p:scale>
          <a:sx n="70" d="100"/>
          <a:sy n="70" d="100"/>
        </p:scale>
        <p:origin x="-11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FAF4D-B045-4F9E-9AC6-6AC6F6F8F43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C6E1A8F-769C-461A-8715-914C7B699264}">
      <dgm:prSet phldrT="[Text]" custT="1"/>
      <dgm:spPr/>
      <dgm:t>
        <a:bodyPr/>
        <a:lstStyle/>
        <a:p>
          <a:r>
            <a:rPr lang="en-US" sz="2800" b="1" dirty="0" smtClean="0">
              <a:solidFill>
                <a:srgbClr val="FFFF00"/>
              </a:solidFill>
            </a:rPr>
            <a:t>Road Traffic injury problem is man made – so it must have a man made solution</a:t>
          </a:r>
          <a:endParaRPr lang="en-US" sz="2800" b="1" dirty="0">
            <a:solidFill>
              <a:srgbClr val="FFFF00"/>
            </a:solidFill>
          </a:endParaRPr>
        </a:p>
      </dgm:t>
    </dgm:pt>
    <dgm:pt modelId="{729011B8-5EE1-4323-8F98-5BF7DD5709B3}" type="parTrans" cxnId="{054753CF-1F49-4A0F-832F-79D875F46CD1}">
      <dgm:prSet/>
      <dgm:spPr/>
      <dgm:t>
        <a:bodyPr/>
        <a:lstStyle/>
        <a:p>
          <a:endParaRPr lang="en-US"/>
        </a:p>
      </dgm:t>
    </dgm:pt>
    <dgm:pt modelId="{9206AAF9-E995-41D7-B396-AAA1597CA47C}" type="sibTrans" cxnId="{054753CF-1F49-4A0F-832F-79D875F46CD1}">
      <dgm:prSet/>
      <dgm:spPr/>
      <dgm:t>
        <a:bodyPr/>
        <a:lstStyle/>
        <a:p>
          <a:endParaRPr lang="en-US"/>
        </a:p>
      </dgm:t>
    </dgm:pt>
    <dgm:pt modelId="{43E3F8D4-4A1D-4CD2-8C86-958BB6B01C20}">
      <dgm:prSet phldrT="[Text]" custT="1"/>
      <dgm:spPr/>
      <dgm:t>
        <a:bodyPr/>
        <a:lstStyle/>
        <a:p>
          <a:r>
            <a:rPr lang="en-US" sz="2400" dirty="0" smtClean="0"/>
            <a:t>Traffic Management</a:t>
          </a:r>
          <a:endParaRPr lang="en-US" sz="2400" dirty="0"/>
        </a:p>
      </dgm:t>
    </dgm:pt>
    <dgm:pt modelId="{23619E5D-FB77-46BC-826D-2047D92464A6}" type="parTrans" cxnId="{2119DF91-D214-4CB9-8DA9-D10D9A622D5D}">
      <dgm:prSet/>
      <dgm:spPr/>
      <dgm:t>
        <a:bodyPr/>
        <a:lstStyle/>
        <a:p>
          <a:endParaRPr lang="en-US"/>
        </a:p>
      </dgm:t>
    </dgm:pt>
    <dgm:pt modelId="{7013C3EA-92ED-4322-AD80-F45468B6B2FF}" type="sibTrans" cxnId="{2119DF91-D214-4CB9-8DA9-D10D9A622D5D}">
      <dgm:prSet/>
      <dgm:spPr/>
      <dgm:t>
        <a:bodyPr/>
        <a:lstStyle/>
        <a:p>
          <a:endParaRPr lang="en-US"/>
        </a:p>
      </dgm:t>
    </dgm:pt>
    <dgm:pt modelId="{6EB3FB95-DED7-4633-936D-F19FB55CC92E}">
      <dgm:prSet custT="1"/>
      <dgm:spPr/>
      <dgm:t>
        <a:bodyPr/>
        <a:lstStyle/>
        <a:p>
          <a:r>
            <a:rPr lang="en-US" sz="3200" dirty="0" smtClean="0"/>
            <a:t>Road</a:t>
          </a:r>
        </a:p>
      </dgm:t>
    </dgm:pt>
    <dgm:pt modelId="{ECEEB65F-E642-40B0-BCB0-58F97BAA2810}" type="parTrans" cxnId="{5F054999-E848-4F4C-9805-60C3EB89886F}">
      <dgm:prSet/>
      <dgm:spPr/>
      <dgm:t>
        <a:bodyPr/>
        <a:lstStyle/>
        <a:p>
          <a:endParaRPr lang="en-US"/>
        </a:p>
      </dgm:t>
    </dgm:pt>
    <dgm:pt modelId="{B255C669-E241-4AC8-AF68-C87D9D0B7D71}" type="sibTrans" cxnId="{5F054999-E848-4F4C-9805-60C3EB89886F}">
      <dgm:prSet/>
      <dgm:spPr/>
      <dgm:t>
        <a:bodyPr/>
        <a:lstStyle/>
        <a:p>
          <a:endParaRPr lang="en-US"/>
        </a:p>
      </dgm:t>
    </dgm:pt>
    <dgm:pt modelId="{6219740B-15A0-4BF0-A449-D4838E06863B}">
      <dgm:prSet/>
      <dgm:spPr/>
      <dgm:t>
        <a:bodyPr/>
        <a:lstStyle/>
        <a:p>
          <a:r>
            <a:rPr lang="en-US" dirty="0" smtClean="0"/>
            <a:t>Vehicles</a:t>
          </a:r>
        </a:p>
      </dgm:t>
    </dgm:pt>
    <dgm:pt modelId="{89D26CF8-165D-430C-A377-C0AF29FCC366}" type="parTrans" cxnId="{29AF614B-0A85-43EB-8F47-7AD0E2EA8406}">
      <dgm:prSet/>
      <dgm:spPr/>
      <dgm:t>
        <a:bodyPr/>
        <a:lstStyle/>
        <a:p>
          <a:endParaRPr lang="en-US"/>
        </a:p>
      </dgm:t>
    </dgm:pt>
    <dgm:pt modelId="{EA4B6799-C4CB-446F-824F-43ACF8B24D67}" type="sibTrans" cxnId="{29AF614B-0A85-43EB-8F47-7AD0E2EA8406}">
      <dgm:prSet/>
      <dgm:spPr/>
      <dgm:t>
        <a:bodyPr/>
        <a:lstStyle/>
        <a:p>
          <a:endParaRPr lang="en-US"/>
        </a:p>
      </dgm:t>
    </dgm:pt>
    <dgm:pt modelId="{525613C4-55F5-40B2-A58E-22ADC63768A1}" type="pres">
      <dgm:prSet presAssocID="{51EFAF4D-B045-4F9E-9AC6-6AC6F6F8F436}" presName="cycle" presStyleCnt="0">
        <dgm:presLayoutVars>
          <dgm:chMax val="1"/>
          <dgm:dir/>
          <dgm:animLvl val="ctr"/>
          <dgm:resizeHandles val="exact"/>
        </dgm:presLayoutVars>
      </dgm:prSet>
      <dgm:spPr/>
      <dgm:t>
        <a:bodyPr/>
        <a:lstStyle/>
        <a:p>
          <a:endParaRPr lang="en-US"/>
        </a:p>
      </dgm:t>
    </dgm:pt>
    <dgm:pt modelId="{07F62BCB-9851-4048-9EE3-2A7A967E8D8D}" type="pres">
      <dgm:prSet presAssocID="{2C6E1A8F-769C-461A-8715-914C7B699264}" presName="centerShape" presStyleLbl="node0" presStyleIdx="0" presStyleCnt="1" custScaleX="264838" custScaleY="84159"/>
      <dgm:spPr/>
      <dgm:t>
        <a:bodyPr/>
        <a:lstStyle/>
        <a:p>
          <a:endParaRPr lang="en-US"/>
        </a:p>
      </dgm:t>
    </dgm:pt>
    <dgm:pt modelId="{B63E7BB5-0CFD-474A-881D-680A72ADF90A}" type="pres">
      <dgm:prSet presAssocID="{23619E5D-FB77-46BC-826D-2047D92464A6}" presName="parTrans" presStyleLbl="bgSibTrans2D1" presStyleIdx="0" presStyleCnt="3"/>
      <dgm:spPr/>
      <dgm:t>
        <a:bodyPr/>
        <a:lstStyle/>
        <a:p>
          <a:endParaRPr lang="en-US"/>
        </a:p>
      </dgm:t>
    </dgm:pt>
    <dgm:pt modelId="{6F94D4B3-B4D9-40B6-9306-8BE3ED2F5647}" type="pres">
      <dgm:prSet presAssocID="{43E3F8D4-4A1D-4CD2-8C86-958BB6B01C20}" presName="node" presStyleLbl="node1" presStyleIdx="0" presStyleCnt="3" custScaleX="100885" custScaleY="78371" custRadScaleRad="117634" custRadScaleInc="6389">
        <dgm:presLayoutVars>
          <dgm:bulletEnabled val="1"/>
        </dgm:presLayoutVars>
      </dgm:prSet>
      <dgm:spPr/>
      <dgm:t>
        <a:bodyPr/>
        <a:lstStyle/>
        <a:p>
          <a:endParaRPr lang="en-US"/>
        </a:p>
      </dgm:t>
    </dgm:pt>
    <dgm:pt modelId="{D369D962-A3A1-497A-9746-EC84F06379B4}" type="pres">
      <dgm:prSet presAssocID="{ECEEB65F-E642-40B0-BCB0-58F97BAA2810}" presName="parTrans" presStyleLbl="bgSibTrans2D1" presStyleIdx="1" presStyleCnt="3"/>
      <dgm:spPr/>
      <dgm:t>
        <a:bodyPr/>
        <a:lstStyle/>
        <a:p>
          <a:endParaRPr lang="en-US"/>
        </a:p>
      </dgm:t>
    </dgm:pt>
    <dgm:pt modelId="{3D2064A1-0185-41C6-A777-336C108556C1}" type="pres">
      <dgm:prSet presAssocID="{6EB3FB95-DED7-4633-936D-F19FB55CC92E}" presName="node" presStyleLbl="node1" presStyleIdx="1" presStyleCnt="3" custScaleX="79355" custScaleY="45815">
        <dgm:presLayoutVars>
          <dgm:bulletEnabled val="1"/>
        </dgm:presLayoutVars>
      </dgm:prSet>
      <dgm:spPr/>
      <dgm:t>
        <a:bodyPr/>
        <a:lstStyle/>
        <a:p>
          <a:endParaRPr lang="en-US"/>
        </a:p>
      </dgm:t>
    </dgm:pt>
    <dgm:pt modelId="{BA6936A8-D96F-470D-B9C4-372CC8E5FD9A}" type="pres">
      <dgm:prSet presAssocID="{89D26CF8-165D-430C-A377-C0AF29FCC366}" presName="parTrans" presStyleLbl="bgSibTrans2D1" presStyleIdx="2" presStyleCnt="3"/>
      <dgm:spPr/>
      <dgm:t>
        <a:bodyPr/>
        <a:lstStyle/>
        <a:p>
          <a:endParaRPr lang="en-US"/>
        </a:p>
      </dgm:t>
    </dgm:pt>
    <dgm:pt modelId="{60483907-96F8-4EFD-829E-8FEBFAE97D16}" type="pres">
      <dgm:prSet presAssocID="{6219740B-15A0-4BF0-A449-D4838E06863B}" presName="node" presStyleLbl="node1" presStyleIdx="2" presStyleCnt="3" custScaleX="81217" custScaleY="80042" custRadScaleRad="118171" custRadScaleInc="-9687">
        <dgm:presLayoutVars>
          <dgm:bulletEnabled val="1"/>
        </dgm:presLayoutVars>
      </dgm:prSet>
      <dgm:spPr/>
      <dgm:t>
        <a:bodyPr/>
        <a:lstStyle/>
        <a:p>
          <a:endParaRPr lang="en-US"/>
        </a:p>
      </dgm:t>
    </dgm:pt>
  </dgm:ptLst>
  <dgm:cxnLst>
    <dgm:cxn modelId="{6E01F651-E0B3-45F5-A911-7542152FDE6E}" type="presOf" srcId="{51EFAF4D-B045-4F9E-9AC6-6AC6F6F8F436}" destId="{525613C4-55F5-40B2-A58E-22ADC63768A1}" srcOrd="0" destOrd="0" presId="urn:microsoft.com/office/officeart/2005/8/layout/radial4"/>
    <dgm:cxn modelId="{1BC41123-C114-4FB1-8438-8CCBB7A6CEF3}" type="presOf" srcId="{89D26CF8-165D-430C-A377-C0AF29FCC366}" destId="{BA6936A8-D96F-470D-B9C4-372CC8E5FD9A}" srcOrd="0" destOrd="0" presId="urn:microsoft.com/office/officeart/2005/8/layout/radial4"/>
    <dgm:cxn modelId="{8D1DEDEE-41AB-4D26-8469-FF45A94D13D8}" type="presOf" srcId="{6EB3FB95-DED7-4633-936D-F19FB55CC92E}" destId="{3D2064A1-0185-41C6-A777-336C108556C1}" srcOrd="0" destOrd="0" presId="urn:microsoft.com/office/officeart/2005/8/layout/radial4"/>
    <dgm:cxn modelId="{7F7680BE-A066-4424-987D-4B0613A719B4}" type="presOf" srcId="{6219740B-15A0-4BF0-A449-D4838E06863B}" destId="{60483907-96F8-4EFD-829E-8FEBFAE97D16}" srcOrd="0" destOrd="0" presId="urn:microsoft.com/office/officeart/2005/8/layout/radial4"/>
    <dgm:cxn modelId="{9D998CB6-7343-4552-910E-24D66B65995A}" type="presOf" srcId="{43E3F8D4-4A1D-4CD2-8C86-958BB6B01C20}" destId="{6F94D4B3-B4D9-40B6-9306-8BE3ED2F5647}" srcOrd="0" destOrd="0" presId="urn:microsoft.com/office/officeart/2005/8/layout/radial4"/>
    <dgm:cxn modelId="{627AE529-6767-4965-AEBA-66DF3066BE6C}" type="presOf" srcId="{2C6E1A8F-769C-461A-8715-914C7B699264}" destId="{07F62BCB-9851-4048-9EE3-2A7A967E8D8D}" srcOrd="0" destOrd="0" presId="urn:microsoft.com/office/officeart/2005/8/layout/radial4"/>
    <dgm:cxn modelId="{054753CF-1F49-4A0F-832F-79D875F46CD1}" srcId="{51EFAF4D-B045-4F9E-9AC6-6AC6F6F8F436}" destId="{2C6E1A8F-769C-461A-8715-914C7B699264}" srcOrd="0" destOrd="0" parTransId="{729011B8-5EE1-4323-8F98-5BF7DD5709B3}" sibTransId="{9206AAF9-E995-41D7-B396-AAA1597CA47C}"/>
    <dgm:cxn modelId="{29AF614B-0A85-43EB-8F47-7AD0E2EA8406}" srcId="{2C6E1A8F-769C-461A-8715-914C7B699264}" destId="{6219740B-15A0-4BF0-A449-D4838E06863B}" srcOrd="2" destOrd="0" parTransId="{89D26CF8-165D-430C-A377-C0AF29FCC366}" sibTransId="{EA4B6799-C4CB-446F-824F-43ACF8B24D67}"/>
    <dgm:cxn modelId="{5F054999-E848-4F4C-9805-60C3EB89886F}" srcId="{2C6E1A8F-769C-461A-8715-914C7B699264}" destId="{6EB3FB95-DED7-4633-936D-F19FB55CC92E}" srcOrd="1" destOrd="0" parTransId="{ECEEB65F-E642-40B0-BCB0-58F97BAA2810}" sibTransId="{B255C669-E241-4AC8-AF68-C87D9D0B7D71}"/>
    <dgm:cxn modelId="{D43311DD-7C06-405B-A46E-9739D19F4422}" type="presOf" srcId="{23619E5D-FB77-46BC-826D-2047D92464A6}" destId="{B63E7BB5-0CFD-474A-881D-680A72ADF90A}" srcOrd="0" destOrd="0" presId="urn:microsoft.com/office/officeart/2005/8/layout/radial4"/>
    <dgm:cxn modelId="{3354A4F4-E6F0-4A7A-A5E5-7509C87905F1}" type="presOf" srcId="{ECEEB65F-E642-40B0-BCB0-58F97BAA2810}" destId="{D369D962-A3A1-497A-9746-EC84F06379B4}" srcOrd="0" destOrd="0" presId="urn:microsoft.com/office/officeart/2005/8/layout/radial4"/>
    <dgm:cxn modelId="{2119DF91-D214-4CB9-8DA9-D10D9A622D5D}" srcId="{2C6E1A8F-769C-461A-8715-914C7B699264}" destId="{43E3F8D4-4A1D-4CD2-8C86-958BB6B01C20}" srcOrd="0" destOrd="0" parTransId="{23619E5D-FB77-46BC-826D-2047D92464A6}" sibTransId="{7013C3EA-92ED-4322-AD80-F45468B6B2FF}"/>
    <dgm:cxn modelId="{69610F7F-AF95-4920-82CB-29FAE00F19C3}" type="presParOf" srcId="{525613C4-55F5-40B2-A58E-22ADC63768A1}" destId="{07F62BCB-9851-4048-9EE3-2A7A967E8D8D}" srcOrd="0" destOrd="0" presId="urn:microsoft.com/office/officeart/2005/8/layout/radial4"/>
    <dgm:cxn modelId="{DD3D8FAF-A386-4629-9DCD-9A21883A5090}" type="presParOf" srcId="{525613C4-55F5-40B2-A58E-22ADC63768A1}" destId="{B63E7BB5-0CFD-474A-881D-680A72ADF90A}" srcOrd="1" destOrd="0" presId="urn:microsoft.com/office/officeart/2005/8/layout/radial4"/>
    <dgm:cxn modelId="{770A9F38-AD94-4FE7-84F0-E1B378C5B97C}" type="presParOf" srcId="{525613C4-55F5-40B2-A58E-22ADC63768A1}" destId="{6F94D4B3-B4D9-40B6-9306-8BE3ED2F5647}" srcOrd="2" destOrd="0" presId="urn:microsoft.com/office/officeart/2005/8/layout/radial4"/>
    <dgm:cxn modelId="{30022C6B-1314-47B1-A729-22BFB018A9C9}" type="presParOf" srcId="{525613C4-55F5-40B2-A58E-22ADC63768A1}" destId="{D369D962-A3A1-497A-9746-EC84F06379B4}" srcOrd="3" destOrd="0" presId="urn:microsoft.com/office/officeart/2005/8/layout/radial4"/>
    <dgm:cxn modelId="{AC706D5F-2FC5-40C9-BDE1-FF14CF8B2FA8}" type="presParOf" srcId="{525613C4-55F5-40B2-A58E-22ADC63768A1}" destId="{3D2064A1-0185-41C6-A777-336C108556C1}" srcOrd="4" destOrd="0" presId="urn:microsoft.com/office/officeart/2005/8/layout/radial4"/>
    <dgm:cxn modelId="{134E1698-5486-4B71-8A95-E3CAE082B74F}" type="presParOf" srcId="{525613C4-55F5-40B2-A58E-22ADC63768A1}" destId="{BA6936A8-D96F-470D-B9C4-372CC8E5FD9A}" srcOrd="5" destOrd="0" presId="urn:microsoft.com/office/officeart/2005/8/layout/radial4"/>
    <dgm:cxn modelId="{1AE083A2-0EE0-43E9-95B5-2E6622C4AF97}" type="presParOf" srcId="{525613C4-55F5-40B2-A58E-22ADC63768A1}" destId="{60483907-96F8-4EFD-829E-8FEBFAE97D16}"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F62BCB-9851-4048-9EE3-2A7A967E8D8D}">
      <dsp:nvSpPr>
        <dsp:cNvPr id="0" name=""/>
        <dsp:cNvSpPr/>
      </dsp:nvSpPr>
      <dsp:spPr>
        <a:xfrm>
          <a:off x="862092" y="2686496"/>
          <a:ext cx="5308425" cy="16868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FFFF00"/>
              </a:solidFill>
            </a:rPr>
            <a:t>Road Traffic injury problem is man made – so it must have a man made solution</a:t>
          </a:r>
          <a:endParaRPr lang="en-US" sz="2800" b="1" kern="1200" dirty="0">
            <a:solidFill>
              <a:srgbClr val="FFFF00"/>
            </a:solidFill>
          </a:endParaRPr>
        </a:p>
      </dsp:txBody>
      <dsp:txXfrm>
        <a:off x="862092" y="2686496"/>
        <a:ext cx="5308425" cy="1686886"/>
      </dsp:txXfrm>
    </dsp:sp>
    <dsp:sp modelId="{B63E7BB5-0CFD-474A-881D-680A72ADF90A}">
      <dsp:nvSpPr>
        <dsp:cNvPr id="0" name=""/>
        <dsp:cNvSpPr/>
      </dsp:nvSpPr>
      <dsp:spPr>
        <a:xfrm rot="13191877">
          <a:off x="729890" y="1746004"/>
          <a:ext cx="1984414" cy="5712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94D4B3-B4D9-40B6-9306-8BE3ED2F5647}">
      <dsp:nvSpPr>
        <dsp:cNvPr id="0" name=""/>
        <dsp:cNvSpPr/>
      </dsp:nvSpPr>
      <dsp:spPr>
        <a:xfrm>
          <a:off x="0" y="798720"/>
          <a:ext cx="1921036" cy="11938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t>Traffic Management</a:t>
          </a:r>
          <a:endParaRPr lang="en-US" sz="2400" kern="1200" dirty="0"/>
        </a:p>
      </dsp:txBody>
      <dsp:txXfrm>
        <a:off x="0" y="798720"/>
        <a:ext cx="1921036" cy="1193862"/>
      </dsp:txXfrm>
    </dsp:sp>
    <dsp:sp modelId="{D369D962-A3A1-497A-9746-EC84F06379B4}">
      <dsp:nvSpPr>
        <dsp:cNvPr id="0" name=""/>
        <dsp:cNvSpPr/>
      </dsp:nvSpPr>
      <dsp:spPr>
        <a:xfrm rot="16200000">
          <a:off x="2547687" y="1319502"/>
          <a:ext cx="1937234" cy="5712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2064A1-0185-41C6-A777-336C108556C1}">
      <dsp:nvSpPr>
        <dsp:cNvPr id="0" name=""/>
        <dsp:cNvSpPr/>
      </dsp:nvSpPr>
      <dsp:spPr>
        <a:xfrm>
          <a:off x="2760771" y="287552"/>
          <a:ext cx="1511065" cy="6979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Road</a:t>
          </a:r>
        </a:p>
      </dsp:txBody>
      <dsp:txXfrm>
        <a:off x="2760771" y="287552"/>
        <a:ext cx="1511065" cy="697921"/>
      </dsp:txXfrm>
    </dsp:sp>
    <dsp:sp modelId="{BA6936A8-D96F-470D-B9C4-372CC8E5FD9A}">
      <dsp:nvSpPr>
        <dsp:cNvPr id="0" name=""/>
        <dsp:cNvSpPr/>
      </dsp:nvSpPr>
      <dsp:spPr>
        <a:xfrm rot="19130058">
          <a:off x="4257745" y="1690939"/>
          <a:ext cx="2070214" cy="57125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83907-96F8-4EFD-829E-8FEBFAE97D16}">
      <dsp:nvSpPr>
        <dsp:cNvPr id="0" name=""/>
        <dsp:cNvSpPr/>
      </dsp:nvSpPr>
      <dsp:spPr>
        <a:xfrm>
          <a:off x="5298830" y="685559"/>
          <a:ext cx="1546521" cy="1219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Vehicles</a:t>
          </a:r>
        </a:p>
      </dsp:txBody>
      <dsp:txXfrm>
        <a:off x="5298830" y="685559"/>
        <a:ext cx="1546521" cy="121931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endParaRPr lang="en-US"/>
          </a:p>
        </p:txBody>
      </p:sp>
      <p:sp>
        <p:nvSpPr>
          <p:cNvPr id="1741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endParaRPr lang="en-US"/>
          </a:p>
        </p:txBody>
      </p:sp>
      <p:sp>
        <p:nvSpPr>
          <p:cNvPr id="1741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endParaRPr lang="en-US"/>
          </a:p>
        </p:txBody>
      </p:sp>
      <p:sp>
        <p:nvSpPr>
          <p:cNvPr id="1741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fld id="{BD6730F1-1A57-4D7B-87B5-A4E470171C9F}" type="slidenum">
              <a:rPr lang="en-US"/>
              <a:pPr/>
              <a:t>‹#›</a:t>
            </a:fld>
            <a:endParaRPr lang="en-US"/>
          </a:p>
        </p:txBody>
      </p:sp>
    </p:spTree>
    <p:extLst>
      <p:ext uri="{BB962C8B-B14F-4D97-AF65-F5344CB8AC3E}">
        <p14:creationId xmlns:p14="http://schemas.microsoft.com/office/powerpoint/2010/main" xmlns="" val="486879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fld id="{C2A6022D-CF22-489A-85FF-EFE490650EF3}" type="slidenum">
              <a:rPr lang="en-US"/>
              <a:pPr/>
              <a:t>‹#›</a:t>
            </a:fld>
            <a:endParaRPr lang="en-US"/>
          </a:p>
        </p:txBody>
      </p:sp>
    </p:spTree>
    <p:extLst>
      <p:ext uri="{BB962C8B-B14F-4D97-AF65-F5344CB8AC3E}">
        <p14:creationId xmlns:p14="http://schemas.microsoft.com/office/powerpoint/2010/main" xmlns="" val="3664976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A6022D-CF22-489A-85FF-EFE490650EF3}"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A9312-011E-46F7-9153-DBC546CC9A53}" type="datetime1">
              <a:rPr lang="en-US" smtClean="0"/>
              <a:pPr/>
              <a:t>3/24/2014</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256929BE-8ABB-40B9-9E43-A35098866EC9}" type="slidenum">
              <a:rPr lang="en-US" smtClean="0"/>
              <a:pPr/>
              <a:t>‹#›</a:t>
            </a:fld>
            <a:endParaRPr lang="en-US"/>
          </a:p>
        </p:txBody>
      </p:sp>
      <p:pic>
        <p:nvPicPr>
          <p:cNvPr id="7" name="Picture 29" descr="photo of Route 71, Illinois"/>
          <p:cNvPicPr>
            <a:picLocks noChangeAspect="1" noChangeArrowheads="1"/>
          </p:cNvPicPr>
          <p:nvPr userDrawn="1"/>
        </p:nvPicPr>
        <p:blipFill>
          <a:blip r:embed="rId2" cstate="print"/>
          <a:srcRect/>
          <a:stretch>
            <a:fillRect/>
          </a:stretch>
        </p:blipFill>
        <p:spPr bwMode="auto">
          <a:xfrm>
            <a:off x="539750" y="5697538"/>
            <a:ext cx="8135938" cy="971550"/>
          </a:xfrm>
          <a:prstGeom prst="rect">
            <a:avLst/>
          </a:prstGeom>
          <a:noFill/>
        </p:spPr>
      </p:pic>
    </p:spTree>
    <p:extLst>
      <p:ext uri="{BB962C8B-B14F-4D97-AF65-F5344CB8AC3E}">
        <p14:creationId xmlns:p14="http://schemas.microsoft.com/office/powerpoint/2010/main" xmlns="" val="264560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1FA41F-A478-4AA9-86BB-C1F17963E2BC}" type="datetime1">
              <a:rPr lang="en-US" smtClean="0"/>
              <a:pPr/>
              <a:t>3/24/2014</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9C8EFE9E-C931-4DD1-8A51-1751EE9C3AD5}" type="slidenum">
              <a:rPr lang="en-US" smtClean="0"/>
              <a:pPr/>
              <a:t>‹#›</a:t>
            </a:fld>
            <a:endParaRPr lang="en-US"/>
          </a:p>
        </p:txBody>
      </p:sp>
    </p:spTree>
    <p:extLst>
      <p:ext uri="{BB962C8B-B14F-4D97-AF65-F5344CB8AC3E}">
        <p14:creationId xmlns:p14="http://schemas.microsoft.com/office/powerpoint/2010/main" xmlns="" val="3174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3BD9F4-D340-45CD-A69E-77C11234B36E}" type="datetime1">
              <a:rPr lang="en-US" smtClean="0"/>
              <a:pPr/>
              <a:t>3/24/2014</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31EE002F-E239-46E8-B1DA-DEE3AEA4B7A3}" type="slidenum">
              <a:rPr lang="en-US" smtClean="0"/>
              <a:pPr/>
              <a:t>‹#›</a:t>
            </a:fld>
            <a:endParaRPr lang="en-US"/>
          </a:p>
        </p:txBody>
      </p:sp>
    </p:spTree>
    <p:extLst>
      <p:ext uri="{BB962C8B-B14F-4D97-AF65-F5344CB8AC3E}">
        <p14:creationId xmlns:p14="http://schemas.microsoft.com/office/powerpoint/2010/main" xmlns="" val="426478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dirty="0"/>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0FA4F54-C6B8-4A46-B3BB-41F29237479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72325" cy="427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447800"/>
            <a:ext cx="3505200" cy="182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505200" cy="182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sldNum" sz="quarter" idx="10"/>
          </p:nvPr>
        </p:nvSpPr>
        <p:spPr>
          <a:ln/>
        </p:spPr>
        <p:txBody>
          <a:bodyPr/>
          <a:lstStyle>
            <a:lvl1pPr>
              <a:defRPr/>
            </a:lvl1pPr>
          </a:lstStyle>
          <a:p>
            <a:pPr>
              <a:defRPr/>
            </a:pPr>
            <a:fld id="{82F2DF20-D523-41D6-9224-AADF4DE31E04}" type="slidenum">
              <a:rPr lang="en-US"/>
              <a:pPr>
                <a:defRPr/>
              </a:pPr>
              <a:t>‹#›</a:t>
            </a:fld>
            <a:endParaRPr lang="en-US">
              <a:solidFill>
                <a:schemeClr val="tx1"/>
              </a:solidFill>
            </a:endParaRPr>
          </a:p>
        </p:txBody>
      </p:sp>
    </p:spTree>
    <p:extLst>
      <p:ext uri="{BB962C8B-B14F-4D97-AF65-F5344CB8AC3E}">
        <p14:creationId xmlns:p14="http://schemas.microsoft.com/office/powerpoint/2010/main" xmlns="" val="232764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2A853-3C49-4400-B4B8-7FEDF465AD3A}" type="datetime1">
              <a:rPr lang="en-US" smtClean="0"/>
              <a:pPr/>
              <a:t>3/24/2014</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1753C67B-996F-4397-9B9F-3F88F574F7C2}" type="slidenum">
              <a:rPr lang="en-US" smtClean="0"/>
              <a:pPr/>
              <a:t>‹#›</a:t>
            </a:fld>
            <a:endParaRPr lang="en-US"/>
          </a:p>
        </p:txBody>
      </p:sp>
    </p:spTree>
    <p:extLst>
      <p:ext uri="{BB962C8B-B14F-4D97-AF65-F5344CB8AC3E}">
        <p14:creationId xmlns:p14="http://schemas.microsoft.com/office/powerpoint/2010/main" xmlns="" val="368249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9F70E3-4C45-4CB6-95F7-AFDC051497FE}" type="datetime1">
              <a:rPr lang="en-US" smtClean="0"/>
              <a:pPr/>
              <a:t>3/24/2014</a:t>
            </a:fld>
            <a:endParaRPr lang="en-US"/>
          </a:p>
        </p:txBody>
      </p:sp>
      <p:sp>
        <p:nvSpPr>
          <p:cNvPr id="5" name="Footer Placeholder 4"/>
          <p:cNvSpPr>
            <a:spLocks noGrp="1"/>
          </p:cNvSpPr>
          <p:nvPr>
            <p:ph type="ftr" sz="quarter" idx="11"/>
          </p:nvPr>
        </p:nvSpPr>
        <p:spPr/>
        <p:txBody>
          <a:bodyPr/>
          <a:lstStyle/>
          <a:p>
            <a:r>
              <a:rPr lang="en-US" smtClean="0"/>
              <a:t>Department of Civil Engineering</a:t>
            </a:r>
            <a:endParaRPr lang="en-US"/>
          </a:p>
        </p:txBody>
      </p:sp>
      <p:sp>
        <p:nvSpPr>
          <p:cNvPr id="6" name="Slide Number Placeholder 5"/>
          <p:cNvSpPr>
            <a:spLocks noGrp="1"/>
          </p:cNvSpPr>
          <p:nvPr>
            <p:ph type="sldNum" sz="quarter" idx="12"/>
          </p:nvPr>
        </p:nvSpPr>
        <p:spPr/>
        <p:txBody>
          <a:bodyPr/>
          <a:lstStyle/>
          <a:p>
            <a:fld id="{6F4FAF66-6CAC-404B-AA54-C783496A2D04}" type="slidenum">
              <a:rPr lang="en-US" smtClean="0"/>
              <a:pPr/>
              <a:t>‹#›</a:t>
            </a:fld>
            <a:endParaRPr lang="en-US"/>
          </a:p>
        </p:txBody>
      </p:sp>
    </p:spTree>
    <p:extLst>
      <p:ext uri="{BB962C8B-B14F-4D97-AF65-F5344CB8AC3E}">
        <p14:creationId xmlns:p14="http://schemas.microsoft.com/office/powerpoint/2010/main" xmlns="" val="423890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9380AA-C8E3-4B23-BC65-19944ADBD859}" type="datetime1">
              <a:rPr lang="en-US" smtClean="0"/>
              <a:pPr/>
              <a:t>3/24/2014</a:t>
            </a:fld>
            <a:endParaRPr lang="en-US"/>
          </a:p>
        </p:txBody>
      </p:sp>
      <p:sp>
        <p:nvSpPr>
          <p:cNvPr id="6" name="Footer Placeholder 5"/>
          <p:cNvSpPr>
            <a:spLocks noGrp="1"/>
          </p:cNvSpPr>
          <p:nvPr>
            <p:ph type="ftr" sz="quarter" idx="11"/>
          </p:nvPr>
        </p:nvSpPr>
        <p:spPr/>
        <p:txBody>
          <a:bodyPr/>
          <a:lstStyle/>
          <a:p>
            <a:r>
              <a:rPr lang="en-US" smtClean="0"/>
              <a:t>Department of Civil Engineering</a:t>
            </a:r>
            <a:endParaRPr lang="en-US"/>
          </a:p>
        </p:txBody>
      </p:sp>
      <p:sp>
        <p:nvSpPr>
          <p:cNvPr id="7" name="Slide Number Placeholder 6"/>
          <p:cNvSpPr>
            <a:spLocks noGrp="1"/>
          </p:cNvSpPr>
          <p:nvPr>
            <p:ph type="sldNum" sz="quarter" idx="12"/>
          </p:nvPr>
        </p:nvSpPr>
        <p:spPr/>
        <p:txBody>
          <a:bodyPr/>
          <a:lstStyle/>
          <a:p>
            <a:fld id="{3E472296-D808-49D7-9097-EF1C69A91F78}" type="slidenum">
              <a:rPr lang="en-US" smtClean="0"/>
              <a:pPr/>
              <a:t>‹#›</a:t>
            </a:fld>
            <a:endParaRPr lang="en-US"/>
          </a:p>
        </p:txBody>
      </p:sp>
    </p:spTree>
    <p:extLst>
      <p:ext uri="{BB962C8B-B14F-4D97-AF65-F5344CB8AC3E}">
        <p14:creationId xmlns:p14="http://schemas.microsoft.com/office/powerpoint/2010/main" xmlns="" val="13477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27540-D87C-4E63-BAAA-2F092F93A8A3}" type="datetime1">
              <a:rPr lang="en-US" smtClean="0"/>
              <a:pPr/>
              <a:t>3/24/2014</a:t>
            </a:fld>
            <a:endParaRPr lang="en-US"/>
          </a:p>
        </p:txBody>
      </p:sp>
      <p:sp>
        <p:nvSpPr>
          <p:cNvPr id="8" name="Footer Placeholder 7"/>
          <p:cNvSpPr>
            <a:spLocks noGrp="1"/>
          </p:cNvSpPr>
          <p:nvPr>
            <p:ph type="ftr" sz="quarter" idx="11"/>
          </p:nvPr>
        </p:nvSpPr>
        <p:spPr/>
        <p:txBody>
          <a:bodyPr/>
          <a:lstStyle/>
          <a:p>
            <a:r>
              <a:rPr lang="en-US" smtClean="0"/>
              <a:t>Department of Civil Engineering</a:t>
            </a:r>
            <a:endParaRPr lang="en-US"/>
          </a:p>
        </p:txBody>
      </p:sp>
      <p:sp>
        <p:nvSpPr>
          <p:cNvPr id="9" name="Slide Number Placeholder 8"/>
          <p:cNvSpPr>
            <a:spLocks noGrp="1"/>
          </p:cNvSpPr>
          <p:nvPr>
            <p:ph type="sldNum" sz="quarter" idx="12"/>
          </p:nvPr>
        </p:nvSpPr>
        <p:spPr/>
        <p:txBody>
          <a:bodyPr/>
          <a:lstStyle/>
          <a:p>
            <a:fld id="{2876CCD3-AD81-44A3-AF38-9BC63259335E}" type="slidenum">
              <a:rPr lang="en-US" smtClean="0"/>
              <a:pPr/>
              <a:t>‹#›</a:t>
            </a:fld>
            <a:endParaRPr lang="en-US"/>
          </a:p>
        </p:txBody>
      </p:sp>
    </p:spTree>
    <p:extLst>
      <p:ext uri="{BB962C8B-B14F-4D97-AF65-F5344CB8AC3E}">
        <p14:creationId xmlns:p14="http://schemas.microsoft.com/office/powerpoint/2010/main" xmlns="" val="115523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38113-2DD8-4842-BEA2-41225057F614}" type="datetime1">
              <a:rPr lang="en-US" smtClean="0"/>
              <a:pPr/>
              <a:t>3/24/2014</a:t>
            </a:fld>
            <a:endParaRPr lang="en-US"/>
          </a:p>
        </p:txBody>
      </p:sp>
      <p:sp>
        <p:nvSpPr>
          <p:cNvPr id="4" name="Footer Placeholder 3"/>
          <p:cNvSpPr>
            <a:spLocks noGrp="1"/>
          </p:cNvSpPr>
          <p:nvPr>
            <p:ph type="ftr" sz="quarter" idx="11"/>
          </p:nvPr>
        </p:nvSpPr>
        <p:spPr/>
        <p:txBody>
          <a:bodyPr/>
          <a:lstStyle/>
          <a:p>
            <a:r>
              <a:rPr lang="en-US" smtClean="0"/>
              <a:t>Department of Civil Engineering</a:t>
            </a:r>
            <a:endParaRPr lang="en-US"/>
          </a:p>
        </p:txBody>
      </p:sp>
      <p:sp>
        <p:nvSpPr>
          <p:cNvPr id="5" name="Slide Number Placeholder 4"/>
          <p:cNvSpPr>
            <a:spLocks noGrp="1"/>
          </p:cNvSpPr>
          <p:nvPr>
            <p:ph type="sldNum" sz="quarter" idx="12"/>
          </p:nvPr>
        </p:nvSpPr>
        <p:spPr/>
        <p:txBody>
          <a:bodyPr/>
          <a:lstStyle/>
          <a:p>
            <a:fld id="{8CF2B91F-4518-483A-B934-A63E873A8CEA}" type="slidenum">
              <a:rPr lang="en-US" smtClean="0"/>
              <a:pPr/>
              <a:t>‹#›</a:t>
            </a:fld>
            <a:endParaRPr lang="en-US"/>
          </a:p>
        </p:txBody>
      </p:sp>
    </p:spTree>
    <p:extLst>
      <p:ext uri="{BB962C8B-B14F-4D97-AF65-F5344CB8AC3E}">
        <p14:creationId xmlns:p14="http://schemas.microsoft.com/office/powerpoint/2010/main" xmlns="" val="388958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95632-6F12-4C4F-A363-08B21EC5E1BA}" type="datetimeFigureOut">
              <a:rPr lang="en-US" smtClean="0"/>
              <a:pPr/>
              <a:t>3/24/2014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4CC4EC-27D0-42E8-A71E-A383F6119ADE}" type="slidenum">
              <a:rPr lang="en-US" smtClean="0"/>
              <a:pPr/>
              <a:t>‹#›</a:t>
            </a:fld>
            <a:endParaRPr lang="en-US"/>
          </a:p>
        </p:txBody>
      </p:sp>
    </p:spTree>
    <p:extLst>
      <p:ext uri="{BB962C8B-B14F-4D97-AF65-F5344CB8AC3E}">
        <p14:creationId xmlns:p14="http://schemas.microsoft.com/office/powerpoint/2010/main" xmlns="" val="342489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F014B-FA98-42F7-B900-095FE8291C06}" type="datetime1">
              <a:rPr lang="en-US" smtClean="0"/>
              <a:pPr/>
              <a:t>3/24/2014</a:t>
            </a:fld>
            <a:endParaRPr lang="en-US"/>
          </a:p>
        </p:txBody>
      </p:sp>
      <p:sp>
        <p:nvSpPr>
          <p:cNvPr id="6" name="Footer Placeholder 5"/>
          <p:cNvSpPr>
            <a:spLocks noGrp="1"/>
          </p:cNvSpPr>
          <p:nvPr>
            <p:ph type="ftr" sz="quarter" idx="11"/>
          </p:nvPr>
        </p:nvSpPr>
        <p:spPr/>
        <p:txBody>
          <a:bodyPr/>
          <a:lstStyle/>
          <a:p>
            <a:r>
              <a:rPr lang="en-US" smtClean="0"/>
              <a:t>Department of Civil Engineering</a:t>
            </a:r>
            <a:endParaRPr lang="en-US"/>
          </a:p>
        </p:txBody>
      </p:sp>
      <p:sp>
        <p:nvSpPr>
          <p:cNvPr id="7" name="Slide Number Placeholder 6"/>
          <p:cNvSpPr>
            <a:spLocks noGrp="1"/>
          </p:cNvSpPr>
          <p:nvPr>
            <p:ph type="sldNum" sz="quarter" idx="12"/>
          </p:nvPr>
        </p:nvSpPr>
        <p:spPr/>
        <p:txBody>
          <a:bodyPr/>
          <a:lstStyle/>
          <a:p>
            <a:fld id="{3C1AD260-ED4A-4202-9E9B-594A729B5F0E}" type="slidenum">
              <a:rPr lang="en-US" smtClean="0"/>
              <a:pPr/>
              <a:t>‹#›</a:t>
            </a:fld>
            <a:endParaRPr lang="en-US"/>
          </a:p>
        </p:txBody>
      </p:sp>
    </p:spTree>
    <p:extLst>
      <p:ext uri="{BB962C8B-B14F-4D97-AF65-F5344CB8AC3E}">
        <p14:creationId xmlns:p14="http://schemas.microsoft.com/office/powerpoint/2010/main" xmlns="" val="249857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3F152-E90C-44E5-B75D-CC6717706BBA}" type="datetime1">
              <a:rPr lang="en-US" smtClean="0"/>
              <a:pPr/>
              <a:t>3/24/2014</a:t>
            </a:fld>
            <a:endParaRPr lang="en-US"/>
          </a:p>
        </p:txBody>
      </p:sp>
      <p:sp>
        <p:nvSpPr>
          <p:cNvPr id="6" name="Footer Placeholder 5"/>
          <p:cNvSpPr>
            <a:spLocks noGrp="1"/>
          </p:cNvSpPr>
          <p:nvPr>
            <p:ph type="ftr" sz="quarter" idx="11"/>
          </p:nvPr>
        </p:nvSpPr>
        <p:spPr/>
        <p:txBody>
          <a:bodyPr/>
          <a:lstStyle/>
          <a:p>
            <a:r>
              <a:rPr lang="en-US" smtClean="0"/>
              <a:t>Department of Civil Engineering</a:t>
            </a:r>
            <a:endParaRPr lang="en-US"/>
          </a:p>
        </p:txBody>
      </p:sp>
      <p:sp>
        <p:nvSpPr>
          <p:cNvPr id="7" name="Slide Number Placeholder 6"/>
          <p:cNvSpPr>
            <a:spLocks noGrp="1"/>
          </p:cNvSpPr>
          <p:nvPr>
            <p:ph type="sldNum" sz="quarter" idx="12"/>
          </p:nvPr>
        </p:nvSpPr>
        <p:spPr/>
        <p:txBody>
          <a:bodyPr/>
          <a:lstStyle/>
          <a:p>
            <a:fld id="{D7F17C93-95E4-44EC-8316-3EBF6D0D6245}" type="slidenum">
              <a:rPr lang="en-US" smtClean="0"/>
              <a:pPr/>
              <a:t>‹#›</a:t>
            </a:fld>
            <a:endParaRPr lang="en-US"/>
          </a:p>
        </p:txBody>
      </p:sp>
    </p:spTree>
    <p:extLst>
      <p:ext uri="{BB962C8B-B14F-4D97-AF65-F5344CB8AC3E}">
        <p14:creationId xmlns:p14="http://schemas.microsoft.com/office/powerpoint/2010/main" xmlns="" val="8245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19FDD-C574-45D7-B1EB-777206AECEAD}" type="datetime1">
              <a:rPr lang="en-US" smtClean="0"/>
              <a:pPr/>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Department of Civil Engineering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F973A-BDB4-4691-8D1A-CD46E452F932}" type="slidenum">
              <a:rPr lang="en-US" smtClean="0"/>
              <a:pPr/>
              <a:t>‹#›</a:t>
            </a:fld>
            <a:endParaRPr lang="en-US"/>
          </a:p>
        </p:txBody>
      </p:sp>
      <p:pic>
        <p:nvPicPr>
          <p:cNvPr id="7" name="Picture 27" descr="photo of Route 71, Illinois"/>
          <p:cNvPicPr>
            <a:picLocks noChangeAspect="1" noChangeArrowheads="1"/>
          </p:cNvPicPr>
          <p:nvPr userDrawn="1"/>
        </p:nvPicPr>
        <p:blipFill>
          <a:blip r:embed="rId15" cstate="print"/>
          <a:srcRect/>
          <a:stretch>
            <a:fillRect/>
          </a:stretch>
        </p:blipFill>
        <p:spPr bwMode="auto">
          <a:xfrm>
            <a:off x="539750" y="5697538"/>
            <a:ext cx="8245475" cy="971550"/>
          </a:xfrm>
          <a:prstGeom prst="rect">
            <a:avLst/>
          </a:prstGeom>
          <a:noFill/>
        </p:spPr>
      </p:pic>
    </p:spTree>
    <p:extLst>
      <p:ext uri="{BB962C8B-B14F-4D97-AF65-F5344CB8AC3E}">
        <p14:creationId xmlns:p14="http://schemas.microsoft.com/office/powerpoint/2010/main" xmlns="" val="263776743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385192" y="1268760"/>
            <a:ext cx="8229600" cy="839799"/>
          </a:xfrm>
        </p:spPr>
        <p:txBody>
          <a:bodyPr>
            <a:noAutofit/>
          </a:bodyPr>
          <a:lstStyle/>
          <a:p>
            <a:r>
              <a:rPr lang="en-US" b="1" dirty="0" smtClean="0">
                <a:ln w="6350">
                  <a:noFill/>
                </a:ln>
                <a:solidFill>
                  <a:srgbClr val="C00000"/>
                </a:solidFill>
                <a:latin typeface="Times New Roman" pitchFamily="18" charset="0"/>
              </a:rPr>
              <a:t>ASPECTS OF ROAD ACCIDENT INVESTIGATION</a:t>
            </a:r>
            <a:r>
              <a:rPr lang="en-US" b="1" dirty="0" smtClean="0">
                <a:ln w="6350">
                  <a:noFill/>
                </a:ln>
                <a:solidFill>
                  <a:schemeClr val="tx1"/>
                </a:solidFill>
                <a:latin typeface="Times New Roman" pitchFamily="18" charset="0"/>
              </a:rPr>
              <a:t/>
            </a:r>
            <a:br>
              <a:rPr lang="en-US" b="1" dirty="0" smtClean="0">
                <a:ln w="6350">
                  <a:noFill/>
                </a:ln>
                <a:solidFill>
                  <a:schemeClr val="tx1"/>
                </a:solidFill>
                <a:latin typeface="Times New Roman" pitchFamily="18" charset="0"/>
              </a:rPr>
            </a:br>
            <a:endParaRPr lang="en-US" b="1" dirty="0">
              <a:solidFill>
                <a:schemeClr val="tx1"/>
              </a:solidFill>
            </a:endParaRPr>
          </a:p>
        </p:txBody>
      </p:sp>
      <p:sp>
        <p:nvSpPr>
          <p:cNvPr id="4103" name="Rectangle 7"/>
          <p:cNvSpPr>
            <a:spLocks noGrp="1" noChangeArrowheads="1"/>
          </p:cNvSpPr>
          <p:nvPr>
            <p:ph type="subTitle" idx="1"/>
          </p:nvPr>
        </p:nvSpPr>
        <p:spPr>
          <a:xfrm>
            <a:off x="496533" y="4941168"/>
            <a:ext cx="8178912" cy="647700"/>
          </a:xfrm>
        </p:spPr>
        <p:txBody>
          <a:bodyPr>
            <a:noAutofit/>
          </a:bodyPr>
          <a:lstStyle/>
          <a:p>
            <a:pPr>
              <a:lnSpc>
                <a:spcPct val="80000"/>
              </a:lnSpc>
            </a:pPr>
            <a:r>
              <a:rPr lang="en-US" sz="2400" b="1" dirty="0">
                <a:solidFill>
                  <a:srgbClr val="7030A0"/>
                </a:solidFill>
              </a:rPr>
              <a:t>Dr. Mir Shabbar Ali</a:t>
            </a:r>
          </a:p>
          <a:p>
            <a:pPr>
              <a:lnSpc>
                <a:spcPct val="80000"/>
              </a:lnSpc>
            </a:pPr>
            <a:r>
              <a:rPr lang="en-US" sz="2400" b="1" dirty="0">
                <a:solidFill>
                  <a:srgbClr val="7030A0"/>
                </a:solidFill>
              </a:rPr>
              <a:t>Professor </a:t>
            </a:r>
            <a:r>
              <a:rPr lang="en-US" sz="2400" b="1" dirty="0" smtClean="0">
                <a:solidFill>
                  <a:srgbClr val="7030A0"/>
                </a:solidFill>
              </a:rPr>
              <a:t> (Transportation </a:t>
            </a:r>
            <a:r>
              <a:rPr lang="en-US" sz="2400" b="1" dirty="0">
                <a:solidFill>
                  <a:srgbClr val="7030A0"/>
                </a:solidFill>
              </a:rPr>
              <a:t>Engineering</a:t>
            </a:r>
            <a:r>
              <a:rPr lang="en-US" sz="2400" b="1" dirty="0" smtClean="0">
                <a:solidFill>
                  <a:srgbClr val="7030A0"/>
                </a:solidFill>
              </a:rPr>
              <a:t>) </a:t>
            </a:r>
          </a:p>
          <a:p>
            <a:pPr>
              <a:lnSpc>
                <a:spcPct val="80000"/>
              </a:lnSpc>
            </a:pPr>
            <a:r>
              <a:rPr lang="en-US" sz="2400" b="1" dirty="0" smtClean="0">
                <a:solidFill>
                  <a:srgbClr val="7030A0"/>
                </a:solidFill>
              </a:rPr>
              <a:t>DEPARTMENT OF URBAN AND INFRASTRUCTURE ENGINEERING</a:t>
            </a:r>
          </a:p>
          <a:p>
            <a:pPr>
              <a:lnSpc>
                <a:spcPct val="80000"/>
              </a:lnSpc>
            </a:pPr>
            <a:r>
              <a:rPr lang="en-US" sz="2400" b="1" dirty="0" smtClean="0">
                <a:solidFill>
                  <a:srgbClr val="7030A0"/>
                </a:solidFill>
              </a:rPr>
              <a:t>NED </a:t>
            </a:r>
            <a:r>
              <a:rPr lang="en-US" sz="2400" b="1" dirty="0">
                <a:solidFill>
                  <a:srgbClr val="7030A0"/>
                </a:solidFill>
              </a:rPr>
              <a:t>University of Engineering and Technology, Karachi</a:t>
            </a:r>
          </a:p>
        </p:txBody>
      </p:sp>
      <p:sp>
        <p:nvSpPr>
          <p:cNvPr id="2" name="TextBox 1"/>
          <p:cNvSpPr txBox="1"/>
          <p:nvPr/>
        </p:nvSpPr>
        <p:spPr>
          <a:xfrm>
            <a:off x="575556" y="2924944"/>
            <a:ext cx="7848872" cy="1200329"/>
          </a:xfrm>
          <a:prstGeom prst="rect">
            <a:avLst/>
          </a:prstGeom>
          <a:noFill/>
        </p:spPr>
        <p:txBody>
          <a:bodyPr wrap="square" rtlCol="0">
            <a:spAutoFit/>
          </a:bodyPr>
          <a:lstStyle/>
          <a:p>
            <a:pPr algn="ctr"/>
            <a:r>
              <a:rPr lang="en-US" sz="3600" b="1" dirty="0" smtClean="0">
                <a:solidFill>
                  <a:srgbClr val="FF3300"/>
                </a:solidFill>
              </a:rPr>
              <a:t>Urban Resource Centre</a:t>
            </a:r>
          </a:p>
          <a:p>
            <a:pPr algn="ctr"/>
            <a:r>
              <a:rPr lang="en-US" sz="3600" b="1" dirty="0" smtClean="0">
                <a:solidFill>
                  <a:srgbClr val="FF3300"/>
                </a:solidFill>
              </a:rPr>
              <a:t>March 20</a:t>
            </a:r>
            <a:r>
              <a:rPr lang="en-US" sz="3600" b="1" baseline="30000" dirty="0" smtClean="0">
                <a:solidFill>
                  <a:srgbClr val="FF3300"/>
                </a:solidFill>
              </a:rPr>
              <a:t>th</a:t>
            </a:r>
            <a:r>
              <a:rPr lang="en-US" sz="3600" b="1" dirty="0" smtClean="0">
                <a:solidFill>
                  <a:srgbClr val="FF3300"/>
                </a:solidFill>
              </a:rPr>
              <a:t> , 2014</a:t>
            </a:r>
            <a:endParaRPr lang="en-US" sz="3600" b="1" dirty="0">
              <a:solidFill>
                <a:srgbClr val="FF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1"/>
          </p:nvPr>
        </p:nvSpPr>
        <p:spPr/>
        <p:txBody>
          <a:bodyPr/>
          <a:lstStyle/>
          <a:p>
            <a:fld id="{52D1AD57-BD78-4C69-9865-692AEDD99172}" type="slidenum">
              <a:rPr lang="en-US"/>
              <a:pPr/>
              <a:t>10</a:t>
            </a:fld>
            <a:r>
              <a:rPr lang="en-US"/>
              <a:t>│</a:t>
            </a:r>
          </a:p>
        </p:txBody>
      </p:sp>
      <p:sp>
        <p:nvSpPr>
          <p:cNvPr id="87050" name="Oval 10"/>
          <p:cNvSpPr>
            <a:spLocks noChangeArrowheads="1"/>
          </p:cNvSpPr>
          <p:nvPr/>
        </p:nvSpPr>
        <p:spPr bwMode="auto">
          <a:xfrm>
            <a:off x="1258888" y="1571625"/>
            <a:ext cx="1714500" cy="1136650"/>
          </a:xfrm>
          <a:prstGeom prst="ellipse">
            <a:avLst/>
          </a:prstGeom>
          <a:solidFill>
            <a:srgbClr val="00CCFF">
              <a:alpha val="50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046" name="Rectangle 6"/>
          <p:cNvSpPr>
            <a:spLocks noChangeArrowheads="1"/>
          </p:cNvSpPr>
          <p:nvPr/>
        </p:nvSpPr>
        <p:spPr bwMode="auto">
          <a:xfrm>
            <a:off x="4284663" y="1573213"/>
            <a:ext cx="3944937" cy="3727450"/>
          </a:xfrm>
          <a:prstGeom prst="rect">
            <a:avLst/>
          </a:prstGeom>
          <a:solidFill>
            <a:srgbClr val="C0C0C0">
              <a:alpha val="50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047" name="AutoShape 7"/>
          <p:cNvSpPr>
            <a:spLocks noChangeArrowheads="1"/>
          </p:cNvSpPr>
          <p:nvPr/>
        </p:nvSpPr>
        <p:spPr bwMode="auto">
          <a:xfrm>
            <a:off x="3160713" y="1787525"/>
            <a:ext cx="936625" cy="504825"/>
          </a:xfrm>
          <a:prstGeom prst="rightArrow">
            <a:avLst>
              <a:gd name="adj1" fmla="val 50000"/>
              <a:gd name="adj2" fmla="val 46384"/>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7048" name="Text Box 8"/>
          <p:cNvSpPr txBox="1">
            <a:spLocks noChangeArrowheads="1"/>
          </p:cNvSpPr>
          <p:nvPr/>
        </p:nvSpPr>
        <p:spPr bwMode="auto">
          <a:xfrm>
            <a:off x="1690688" y="1916113"/>
            <a:ext cx="1081087"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sz="1800">
                <a:latin typeface="Arial" pitchFamily="34" charset="0"/>
                <a:cs typeface="Arial" pitchFamily="34" charset="0"/>
              </a:rPr>
              <a:t>Police</a:t>
            </a:r>
            <a:endParaRPr lang="en-US" sz="1800">
              <a:latin typeface="Arial" pitchFamily="34" charset="0"/>
              <a:cs typeface="Arial" pitchFamily="34" charset="0"/>
            </a:endParaRPr>
          </a:p>
        </p:txBody>
      </p:sp>
      <p:sp>
        <p:nvSpPr>
          <p:cNvPr id="87049" name="Text Box 9"/>
          <p:cNvSpPr txBox="1">
            <a:spLocks noChangeArrowheads="1"/>
          </p:cNvSpPr>
          <p:nvPr/>
        </p:nvSpPr>
        <p:spPr bwMode="auto">
          <a:xfrm>
            <a:off x="4427538" y="1773238"/>
            <a:ext cx="3673475" cy="3392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174625" algn="l"/>
              </a:tabLst>
              <a:defRPr sz="2400">
                <a:solidFill>
                  <a:schemeClr val="tx1"/>
                </a:solidFill>
                <a:latin typeface="Times" charset="0"/>
              </a:defRPr>
            </a:lvl1pPr>
            <a:lvl2pPr>
              <a:tabLst>
                <a:tab pos="174625" algn="l"/>
              </a:tabLst>
              <a:defRPr sz="2400">
                <a:solidFill>
                  <a:schemeClr val="tx1"/>
                </a:solidFill>
                <a:latin typeface="Times" charset="0"/>
              </a:defRPr>
            </a:lvl2pPr>
            <a:lvl3pPr>
              <a:tabLst>
                <a:tab pos="174625" algn="l"/>
              </a:tabLst>
              <a:defRPr sz="2400">
                <a:solidFill>
                  <a:schemeClr val="tx1"/>
                </a:solidFill>
                <a:latin typeface="Times" charset="0"/>
              </a:defRPr>
            </a:lvl3pPr>
            <a:lvl4pPr>
              <a:tabLst>
                <a:tab pos="174625" algn="l"/>
              </a:tabLst>
              <a:defRPr sz="2400">
                <a:solidFill>
                  <a:schemeClr val="tx1"/>
                </a:solidFill>
                <a:latin typeface="Times" charset="0"/>
              </a:defRPr>
            </a:lvl4pPr>
            <a:lvl5pPr>
              <a:tabLst>
                <a:tab pos="174625" algn="l"/>
              </a:tabLst>
              <a:defRPr sz="2400">
                <a:solidFill>
                  <a:schemeClr val="tx1"/>
                </a:solidFill>
                <a:latin typeface="Times" charset="0"/>
              </a:defRPr>
            </a:lvl5pPr>
            <a:lvl6pPr eaLnBrk="0" fontAlgn="base" hangingPunct="0">
              <a:spcBef>
                <a:spcPct val="0"/>
              </a:spcBef>
              <a:spcAft>
                <a:spcPct val="0"/>
              </a:spcAft>
              <a:tabLst>
                <a:tab pos="174625" algn="l"/>
              </a:tabLst>
              <a:defRPr sz="2400">
                <a:solidFill>
                  <a:schemeClr val="tx1"/>
                </a:solidFill>
                <a:latin typeface="Times" charset="0"/>
              </a:defRPr>
            </a:lvl6pPr>
            <a:lvl7pPr eaLnBrk="0" fontAlgn="base" hangingPunct="0">
              <a:spcBef>
                <a:spcPct val="0"/>
              </a:spcBef>
              <a:spcAft>
                <a:spcPct val="0"/>
              </a:spcAft>
              <a:tabLst>
                <a:tab pos="174625" algn="l"/>
              </a:tabLst>
              <a:defRPr sz="2400">
                <a:solidFill>
                  <a:schemeClr val="tx1"/>
                </a:solidFill>
                <a:latin typeface="Times" charset="0"/>
              </a:defRPr>
            </a:lvl7pPr>
            <a:lvl8pPr eaLnBrk="0" fontAlgn="base" hangingPunct="0">
              <a:spcBef>
                <a:spcPct val="0"/>
              </a:spcBef>
              <a:spcAft>
                <a:spcPct val="0"/>
              </a:spcAft>
              <a:tabLst>
                <a:tab pos="174625" algn="l"/>
              </a:tabLst>
              <a:defRPr sz="2400">
                <a:solidFill>
                  <a:schemeClr val="tx1"/>
                </a:solidFill>
                <a:latin typeface="Times" charset="0"/>
              </a:defRPr>
            </a:lvl8pPr>
            <a:lvl9pPr eaLnBrk="0" fontAlgn="base" hangingPunct="0">
              <a:spcBef>
                <a:spcPct val="0"/>
              </a:spcBef>
              <a:spcAft>
                <a:spcPct val="0"/>
              </a:spcAft>
              <a:tabLst>
                <a:tab pos="174625" algn="l"/>
              </a:tabLst>
              <a:defRPr sz="2400">
                <a:solidFill>
                  <a:schemeClr val="tx1"/>
                </a:solidFill>
                <a:latin typeface="Times" charset="0"/>
              </a:defRPr>
            </a:lvl9pPr>
          </a:lstStyle>
          <a:p>
            <a:pPr>
              <a:spcBef>
                <a:spcPct val="50000"/>
              </a:spcBef>
              <a:buClr>
                <a:srgbClr val="008000"/>
              </a:buClr>
              <a:buFontTx/>
              <a:buChar char="•"/>
            </a:pPr>
            <a:r>
              <a:rPr lang="en-GB" sz="1600">
                <a:latin typeface="Arial" pitchFamily="34" charset="0"/>
                <a:cs typeface="Arial" pitchFamily="34" charset="0"/>
              </a:rPr>
              <a:t> 	Number of road traffic incidents, 	fatalities and injuries</a:t>
            </a:r>
          </a:p>
          <a:p>
            <a:pPr>
              <a:spcBef>
                <a:spcPct val="50000"/>
              </a:spcBef>
              <a:buClr>
                <a:srgbClr val="008000"/>
              </a:buClr>
              <a:buFontTx/>
              <a:buChar char="•"/>
            </a:pPr>
            <a:r>
              <a:rPr lang="en-GB" sz="1600">
                <a:latin typeface="Arial" pitchFamily="34" charset="0"/>
                <a:cs typeface="Arial" pitchFamily="34" charset="0"/>
              </a:rPr>
              <a:t> 	Type of road users involved</a:t>
            </a:r>
          </a:p>
          <a:p>
            <a:pPr>
              <a:spcBef>
                <a:spcPct val="50000"/>
              </a:spcBef>
              <a:buClr>
                <a:srgbClr val="008000"/>
              </a:buClr>
              <a:buFontTx/>
              <a:buChar char="•"/>
            </a:pPr>
            <a:r>
              <a:rPr lang="en-GB" sz="1600">
                <a:latin typeface="Arial" pitchFamily="34" charset="0"/>
                <a:cs typeface="Arial" pitchFamily="34" charset="0"/>
              </a:rPr>
              <a:t> 	Age and sex of casualties</a:t>
            </a:r>
          </a:p>
          <a:p>
            <a:pPr>
              <a:spcBef>
                <a:spcPct val="50000"/>
              </a:spcBef>
              <a:buClr>
                <a:srgbClr val="008000"/>
              </a:buClr>
              <a:buFontTx/>
              <a:buChar char="•"/>
            </a:pPr>
            <a:r>
              <a:rPr lang="en-GB" sz="1600">
                <a:latin typeface="Arial" pitchFamily="34" charset="0"/>
                <a:cs typeface="Arial" pitchFamily="34" charset="0"/>
              </a:rPr>
              <a:t> 	Type of vehicles involved</a:t>
            </a:r>
          </a:p>
          <a:p>
            <a:pPr>
              <a:spcBef>
                <a:spcPct val="50000"/>
              </a:spcBef>
              <a:buClr>
                <a:srgbClr val="008000"/>
              </a:buClr>
              <a:buFontTx/>
              <a:buChar char="•"/>
            </a:pPr>
            <a:r>
              <a:rPr lang="en-GB" sz="1600">
                <a:latin typeface="Arial" pitchFamily="34" charset="0"/>
                <a:cs typeface="Arial" pitchFamily="34" charset="0"/>
              </a:rPr>
              <a:t> 	Police assessment of causes </a:t>
            </a:r>
          </a:p>
          <a:p>
            <a:pPr>
              <a:spcBef>
                <a:spcPct val="50000"/>
              </a:spcBef>
              <a:buClr>
                <a:srgbClr val="008000"/>
              </a:buClr>
              <a:buFontTx/>
              <a:buChar char="•"/>
            </a:pPr>
            <a:r>
              <a:rPr lang="en-GB" sz="1600">
                <a:latin typeface="Arial" pitchFamily="34" charset="0"/>
                <a:cs typeface="Arial" pitchFamily="34" charset="0"/>
              </a:rPr>
              <a:t> 	Location and sites of crashes</a:t>
            </a:r>
          </a:p>
          <a:p>
            <a:pPr>
              <a:spcBef>
                <a:spcPct val="50000"/>
              </a:spcBef>
              <a:buClr>
                <a:srgbClr val="008000"/>
              </a:buClr>
              <a:buFontTx/>
              <a:buChar char="•"/>
            </a:pPr>
            <a:r>
              <a:rPr lang="en-GB" sz="1600">
                <a:latin typeface="Arial" pitchFamily="34" charset="0"/>
                <a:cs typeface="Arial" pitchFamily="34" charset="0"/>
              </a:rPr>
              <a:t> 	Prosecutions</a:t>
            </a:r>
          </a:p>
          <a:p>
            <a:pPr>
              <a:spcBef>
                <a:spcPct val="50000"/>
              </a:spcBef>
              <a:buClr>
                <a:srgbClr val="008000"/>
              </a:buClr>
              <a:buFontTx/>
              <a:buChar char="•"/>
            </a:pPr>
            <a:r>
              <a:rPr lang="en-GB" sz="1600">
                <a:latin typeface="Arial" pitchFamily="34" charset="0"/>
                <a:cs typeface="Arial" pitchFamily="34" charset="0"/>
              </a:rPr>
              <a:t> 	Cause/responsibility e.g. alcohol, 	speed, vehicle factors</a:t>
            </a:r>
            <a:endParaRPr lang="en-US" sz="1600">
              <a:latin typeface="Arial" pitchFamily="34" charset="0"/>
              <a:cs typeface="Arial" pitchFamily="34" charset="0"/>
            </a:endParaRPr>
          </a:p>
        </p:txBody>
      </p:sp>
      <p:sp>
        <p:nvSpPr>
          <p:cNvPr id="87051" name="Rectangle 11"/>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What are the main sources and types of data?</a:t>
            </a:r>
          </a:p>
        </p:txBody>
      </p:sp>
    </p:spTree>
    <p:extLst>
      <p:ext uri="{BB962C8B-B14F-4D97-AF65-F5344CB8AC3E}">
        <p14:creationId xmlns:p14="http://schemas.microsoft.com/office/powerpoint/2010/main" xmlns="" val="2481457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1"/>
          </p:nvPr>
        </p:nvSpPr>
        <p:spPr/>
        <p:txBody>
          <a:bodyPr/>
          <a:lstStyle/>
          <a:p>
            <a:fld id="{3154310A-609C-4A9F-AE98-548B129E1FC1}" type="slidenum">
              <a:rPr lang="en-US"/>
              <a:pPr/>
              <a:t>11</a:t>
            </a:fld>
            <a:r>
              <a:rPr lang="en-US"/>
              <a:t>│</a:t>
            </a:r>
          </a:p>
        </p:txBody>
      </p:sp>
      <p:sp>
        <p:nvSpPr>
          <p:cNvPr id="88082" name="Oval 18"/>
          <p:cNvSpPr>
            <a:spLocks noChangeArrowheads="1"/>
          </p:cNvSpPr>
          <p:nvPr/>
        </p:nvSpPr>
        <p:spPr bwMode="auto">
          <a:xfrm>
            <a:off x="1258888" y="4316413"/>
            <a:ext cx="1714500" cy="1136650"/>
          </a:xfrm>
          <a:prstGeom prst="ellipse">
            <a:avLst/>
          </a:prstGeom>
          <a:solidFill>
            <a:srgbClr val="00CCFF">
              <a:alpha val="50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081" name="Oval 17"/>
          <p:cNvSpPr>
            <a:spLocks noChangeArrowheads="1"/>
          </p:cNvSpPr>
          <p:nvPr/>
        </p:nvSpPr>
        <p:spPr bwMode="auto">
          <a:xfrm>
            <a:off x="1258888" y="1571625"/>
            <a:ext cx="1714500" cy="1136650"/>
          </a:xfrm>
          <a:prstGeom prst="ellipse">
            <a:avLst/>
          </a:prstGeom>
          <a:solidFill>
            <a:srgbClr val="00CCFF">
              <a:alpha val="50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070" name="Rectangle 6"/>
          <p:cNvSpPr>
            <a:spLocks noChangeArrowheads="1"/>
          </p:cNvSpPr>
          <p:nvPr/>
        </p:nvSpPr>
        <p:spPr bwMode="auto">
          <a:xfrm>
            <a:off x="4284663" y="1573213"/>
            <a:ext cx="3944937" cy="2576512"/>
          </a:xfrm>
          <a:prstGeom prst="rect">
            <a:avLst/>
          </a:prstGeom>
          <a:solidFill>
            <a:srgbClr val="C0C0C0">
              <a:alpha val="50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071" name="AutoShape 7"/>
          <p:cNvSpPr>
            <a:spLocks noChangeArrowheads="1"/>
          </p:cNvSpPr>
          <p:nvPr/>
        </p:nvSpPr>
        <p:spPr bwMode="auto">
          <a:xfrm>
            <a:off x="3160713" y="1787525"/>
            <a:ext cx="936625" cy="504825"/>
          </a:xfrm>
          <a:prstGeom prst="rightArrow">
            <a:avLst>
              <a:gd name="adj1" fmla="val 50000"/>
              <a:gd name="adj2" fmla="val 46384"/>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072" name="Text Box 8"/>
          <p:cNvSpPr txBox="1">
            <a:spLocks noChangeArrowheads="1"/>
          </p:cNvSpPr>
          <p:nvPr/>
        </p:nvSpPr>
        <p:spPr bwMode="auto">
          <a:xfrm>
            <a:off x="1604963" y="1658938"/>
            <a:ext cx="1081087" cy="915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sz="1800">
                <a:latin typeface="Arial" pitchFamily="34" charset="0"/>
                <a:cs typeface="Arial" pitchFamily="34" charset="0"/>
              </a:rPr>
              <a:t>Health facility settings</a:t>
            </a:r>
            <a:endParaRPr lang="en-US" sz="1800">
              <a:latin typeface="Arial" pitchFamily="34" charset="0"/>
              <a:cs typeface="Arial" pitchFamily="34" charset="0"/>
            </a:endParaRPr>
          </a:p>
        </p:txBody>
      </p:sp>
      <p:sp>
        <p:nvSpPr>
          <p:cNvPr id="88073" name="Text Box 9"/>
          <p:cNvSpPr txBox="1">
            <a:spLocks noChangeArrowheads="1"/>
          </p:cNvSpPr>
          <p:nvPr/>
        </p:nvSpPr>
        <p:spPr bwMode="auto">
          <a:xfrm>
            <a:off x="4427538" y="1644650"/>
            <a:ext cx="3673475" cy="253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174625" algn="l"/>
              </a:tabLst>
              <a:defRPr sz="2400">
                <a:solidFill>
                  <a:schemeClr val="tx1"/>
                </a:solidFill>
                <a:latin typeface="Times" charset="0"/>
              </a:defRPr>
            </a:lvl1pPr>
            <a:lvl2pPr>
              <a:tabLst>
                <a:tab pos="174625" algn="l"/>
              </a:tabLst>
              <a:defRPr sz="2400">
                <a:solidFill>
                  <a:schemeClr val="tx1"/>
                </a:solidFill>
                <a:latin typeface="Times" charset="0"/>
              </a:defRPr>
            </a:lvl2pPr>
            <a:lvl3pPr>
              <a:tabLst>
                <a:tab pos="174625" algn="l"/>
              </a:tabLst>
              <a:defRPr sz="2400">
                <a:solidFill>
                  <a:schemeClr val="tx1"/>
                </a:solidFill>
                <a:latin typeface="Times" charset="0"/>
              </a:defRPr>
            </a:lvl3pPr>
            <a:lvl4pPr>
              <a:tabLst>
                <a:tab pos="174625" algn="l"/>
              </a:tabLst>
              <a:defRPr sz="2400">
                <a:solidFill>
                  <a:schemeClr val="tx1"/>
                </a:solidFill>
                <a:latin typeface="Times" charset="0"/>
              </a:defRPr>
            </a:lvl4pPr>
            <a:lvl5pPr>
              <a:tabLst>
                <a:tab pos="174625" algn="l"/>
              </a:tabLst>
              <a:defRPr sz="2400">
                <a:solidFill>
                  <a:schemeClr val="tx1"/>
                </a:solidFill>
                <a:latin typeface="Times" charset="0"/>
              </a:defRPr>
            </a:lvl5pPr>
            <a:lvl6pPr eaLnBrk="0" fontAlgn="base" hangingPunct="0">
              <a:spcBef>
                <a:spcPct val="0"/>
              </a:spcBef>
              <a:spcAft>
                <a:spcPct val="0"/>
              </a:spcAft>
              <a:tabLst>
                <a:tab pos="174625" algn="l"/>
              </a:tabLst>
              <a:defRPr sz="2400">
                <a:solidFill>
                  <a:schemeClr val="tx1"/>
                </a:solidFill>
                <a:latin typeface="Times" charset="0"/>
              </a:defRPr>
            </a:lvl6pPr>
            <a:lvl7pPr eaLnBrk="0" fontAlgn="base" hangingPunct="0">
              <a:spcBef>
                <a:spcPct val="0"/>
              </a:spcBef>
              <a:spcAft>
                <a:spcPct val="0"/>
              </a:spcAft>
              <a:tabLst>
                <a:tab pos="174625" algn="l"/>
              </a:tabLst>
              <a:defRPr sz="2400">
                <a:solidFill>
                  <a:schemeClr val="tx1"/>
                </a:solidFill>
                <a:latin typeface="Times" charset="0"/>
              </a:defRPr>
            </a:lvl7pPr>
            <a:lvl8pPr eaLnBrk="0" fontAlgn="base" hangingPunct="0">
              <a:spcBef>
                <a:spcPct val="0"/>
              </a:spcBef>
              <a:spcAft>
                <a:spcPct val="0"/>
              </a:spcAft>
              <a:tabLst>
                <a:tab pos="174625" algn="l"/>
              </a:tabLst>
              <a:defRPr sz="2400">
                <a:solidFill>
                  <a:schemeClr val="tx1"/>
                </a:solidFill>
                <a:latin typeface="Times" charset="0"/>
              </a:defRPr>
            </a:lvl8pPr>
            <a:lvl9pPr eaLnBrk="0" fontAlgn="base" hangingPunct="0">
              <a:spcBef>
                <a:spcPct val="0"/>
              </a:spcBef>
              <a:spcAft>
                <a:spcPct val="0"/>
              </a:spcAft>
              <a:tabLst>
                <a:tab pos="174625" algn="l"/>
              </a:tabLst>
              <a:defRPr sz="2400">
                <a:solidFill>
                  <a:schemeClr val="tx1"/>
                </a:solidFill>
                <a:latin typeface="Times" charset="0"/>
              </a:defRPr>
            </a:lvl9pPr>
          </a:lstStyle>
          <a:p>
            <a:pPr>
              <a:spcBef>
                <a:spcPct val="50000"/>
              </a:spcBef>
              <a:buClr>
                <a:srgbClr val="008000"/>
              </a:buClr>
              <a:buFontTx/>
              <a:buChar char="•"/>
            </a:pPr>
            <a:r>
              <a:rPr lang="en-GB" sz="1600">
                <a:latin typeface="Arial" pitchFamily="34" charset="0"/>
                <a:cs typeface="Arial" pitchFamily="34" charset="0"/>
              </a:rPr>
              <a:t> 	Fatal and non-fatal injuries</a:t>
            </a:r>
          </a:p>
          <a:p>
            <a:pPr>
              <a:spcBef>
                <a:spcPct val="50000"/>
              </a:spcBef>
              <a:buClr>
                <a:srgbClr val="008000"/>
              </a:buClr>
              <a:buFontTx/>
              <a:buChar char="•"/>
            </a:pPr>
            <a:r>
              <a:rPr lang="en-GB" sz="1600">
                <a:latin typeface="Arial" pitchFamily="34" charset="0"/>
                <a:cs typeface="Arial" pitchFamily="34" charset="0"/>
              </a:rPr>
              <a:t> 	Age and sex of casualties</a:t>
            </a:r>
          </a:p>
          <a:p>
            <a:pPr>
              <a:spcBef>
                <a:spcPct val="50000"/>
              </a:spcBef>
              <a:buClr>
                <a:srgbClr val="008000"/>
              </a:buClr>
              <a:buFontTx/>
              <a:buChar char="•"/>
            </a:pPr>
            <a:r>
              <a:rPr lang="en-GB" sz="1600">
                <a:latin typeface="Arial" pitchFamily="34" charset="0"/>
                <a:cs typeface="Arial" pitchFamily="34" charset="0"/>
              </a:rPr>
              <a:t> 	Road user categories</a:t>
            </a:r>
          </a:p>
          <a:p>
            <a:pPr>
              <a:spcBef>
                <a:spcPct val="50000"/>
              </a:spcBef>
              <a:buClr>
                <a:srgbClr val="008000"/>
              </a:buClr>
              <a:buFontTx/>
              <a:buChar char="•"/>
            </a:pPr>
            <a:r>
              <a:rPr lang="en-GB" sz="1600">
                <a:latin typeface="Arial" pitchFamily="34" charset="0"/>
                <a:cs typeface="Arial" pitchFamily="34" charset="0"/>
              </a:rPr>
              <a:t> 	Cost of treatment</a:t>
            </a:r>
          </a:p>
          <a:p>
            <a:pPr>
              <a:spcBef>
                <a:spcPct val="50000"/>
              </a:spcBef>
              <a:buClr>
                <a:srgbClr val="008000"/>
              </a:buClr>
              <a:buFontTx/>
              <a:buChar char="•"/>
            </a:pPr>
            <a:r>
              <a:rPr lang="en-GB" sz="1600">
                <a:latin typeface="Arial" pitchFamily="34" charset="0"/>
                <a:cs typeface="Arial" pitchFamily="34" charset="0"/>
              </a:rPr>
              <a:t> 	Alcohol or drug involvement</a:t>
            </a:r>
          </a:p>
          <a:p>
            <a:pPr>
              <a:spcBef>
                <a:spcPct val="50000"/>
              </a:spcBef>
              <a:buClr>
                <a:srgbClr val="008000"/>
              </a:buClr>
              <a:buFontTx/>
              <a:buChar char="•"/>
            </a:pPr>
            <a:r>
              <a:rPr lang="en-GB" sz="1600">
                <a:latin typeface="Arial" pitchFamily="34" charset="0"/>
                <a:cs typeface="Arial" pitchFamily="34" charset="0"/>
              </a:rPr>
              <a:t> 	Severity and type of injuries</a:t>
            </a:r>
          </a:p>
          <a:p>
            <a:pPr>
              <a:spcBef>
                <a:spcPct val="50000"/>
              </a:spcBef>
              <a:buClr>
                <a:srgbClr val="008000"/>
              </a:buClr>
              <a:buFontTx/>
              <a:buChar char="•"/>
            </a:pPr>
            <a:r>
              <a:rPr lang="en-GB" sz="1600">
                <a:latin typeface="Arial" pitchFamily="34" charset="0"/>
                <a:cs typeface="Arial" pitchFamily="34" charset="0"/>
              </a:rPr>
              <a:t>Outcome e.g. disability</a:t>
            </a:r>
            <a:endParaRPr lang="en-US" sz="1600">
              <a:latin typeface="Arial" pitchFamily="34" charset="0"/>
              <a:cs typeface="Arial" pitchFamily="34" charset="0"/>
            </a:endParaRPr>
          </a:p>
        </p:txBody>
      </p:sp>
      <p:sp>
        <p:nvSpPr>
          <p:cNvPr id="88075" name="Text Box 11"/>
          <p:cNvSpPr txBox="1">
            <a:spLocks noChangeArrowheads="1"/>
          </p:cNvSpPr>
          <p:nvPr/>
        </p:nvSpPr>
        <p:spPr bwMode="auto">
          <a:xfrm>
            <a:off x="1535113" y="4560888"/>
            <a:ext cx="125253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sz="1800">
                <a:latin typeface="Arial" pitchFamily="34" charset="0"/>
                <a:cs typeface="Arial" pitchFamily="34" charset="0"/>
              </a:rPr>
              <a:t>Insurance firms</a:t>
            </a:r>
            <a:endParaRPr lang="en-US" sz="1800">
              <a:latin typeface="Arial" pitchFamily="34" charset="0"/>
              <a:cs typeface="Arial" pitchFamily="34" charset="0"/>
            </a:endParaRPr>
          </a:p>
        </p:txBody>
      </p:sp>
      <p:sp>
        <p:nvSpPr>
          <p:cNvPr id="88076" name="AutoShape 12"/>
          <p:cNvSpPr>
            <a:spLocks noChangeArrowheads="1"/>
          </p:cNvSpPr>
          <p:nvPr/>
        </p:nvSpPr>
        <p:spPr bwMode="auto">
          <a:xfrm>
            <a:off x="3162300" y="4618038"/>
            <a:ext cx="936625" cy="504825"/>
          </a:xfrm>
          <a:prstGeom prst="rightArrow">
            <a:avLst>
              <a:gd name="adj1" fmla="val 50000"/>
              <a:gd name="adj2" fmla="val 46384"/>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077" name="Rectangle 13"/>
          <p:cNvSpPr>
            <a:spLocks noChangeArrowheads="1"/>
          </p:cNvSpPr>
          <p:nvPr/>
        </p:nvSpPr>
        <p:spPr bwMode="auto">
          <a:xfrm>
            <a:off x="4286250" y="4303713"/>
            <a:ext cx="3944938" cy="1717675"/>
          </a:xfrm>
          <a:prstGeom prst="rect">
            <a:avLst/>
          </a:prstGeom>
          <a:solidFill>
            <a:srgbClr val="C0C0C0">
              <a:alpha val="50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8078" name="Text Box 14"/>
          <p:cNvSpPr txBox="1">
            <a:spLocks noChangeArrowheads="1"/>
          </p:cNvSpPr>
          <p:nvPr/>
        </p:nvSpPr>
        <p:spPr bwMode="auto">
          <a:xfrm>
            <a:off x="4429125" y="4475163"/>
            <a:ext cx="3673475" cy="143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174625" algn="l"/>
              </a:tabLst>
              <a:defRPr sz="2400">
                <a:solidFill>
                  <a:schemeClr val="tx1"/>
                </a:solidFill>
                <a:latin typeface="Times" charset="0"/>
              </a:defRPr>
            </a:lvl1pPr>
            <a:lvl2pPr>
              <a:tabLst>
                <a:tab pos="174625" algn="l"/>
              </a:tabLst>
              <a:defRPr sz="2400">
                <a:solidFill>
                  <a:schemeClr val="tx1"/>
                </a:solidFill>
                <a:latin typeface="Times" charset="0"/>
              </a:defRPr>
            </a:lvl2pPr>
            <a:lvl3pPr>
              <a:tabLst>
                <a:tab pos="174625" algn="l"/>
              </a:tabLst>
              <a:defRPr sz="2400">
                <a:solidFill>
                  <a:schemeClr val="tx1"/>
                </a:solidFill>
                <a:latin typeface="Times" charset="0"/>
              </a:defRPr>
            </a:lvl3pPr>
            <a:lvl4pPr>
              <a:tabLst>
                <a:tab pos="174625" algn="l"/>
              </a:tabLst>
              <a:defRPr sz="2400">
                <a:solidFill>
                  <a:schemeClr val="tx1"/>
                </a:solidFill>
                <a:latin typeface="Times" charset="0"/>
              </a:defRPr>
            </a:lvl4pPr>
            <a:lvl5pPr>
              <a:tabLst>
                <a:tab pos="174625" algn="l"/>
              </a:tabLst>
              <a:defRPr sz="2400">
                <a:solidFill>
                  <a:schemeClr val="tx1"/>
                </a:solidFill>
                <a:latin typeface="Times" charset="0"/>
              </a:defRPr>
            </a:lvl5pPr>
            <a:lvl6pPr eaLnBrk="0" fontAlgn="base" hangingPunct="0">
              <a:spcBef>
                <a:spcPct val="0"/>
              </a:spcBef>
              <a:spcAft>
                <a:spcPct val="0"/>
              </a:spcAft>
              <a:tabLst>
                <a:tab pos="174625" algn="l"/>
              </a:tabLst>
              <a:defRPr sz="2400">
                <a:solidFill>
                  <a:schemeClr val="tx1"/>
                </a:solidFill>
                <a:latin typeface="Times" charset="0"/>
              </a:defRPr>
            </a:lvl6pPr>
            <a:lvl7pPr eaLnBrk="0" fontAlgn="base" hangingPunct="0">
              <a:spcBef>
                <a:spcPct val="0"/>
              </a:spcBef>
              <a:spcAft>
                <a:spcPct val="0"/>
              </a:spcAft>
              <a:tabLst>
                <a:tab pos="174625" algn="l"/>
              </a:tabLst>
              <a:defRPr sz="2400">
                <a:solidFill>
                  <a:schemeClr val="tx1"/>
                </a:solidFill>
                <a:latin typeface="Times" charset="0"/>
              </a:defRPr>
            </a:lvl7pPr>
            <a:lvl8pPr eaLnBrk="0" fontAlgn="base" hangingPunct="0">
              <a:spcBef>
                <a:spcPct val="0"/>
              </a:spcBef>
              <a:spcAft>
                <a:spcPct val="0"/>
              </a:spcAft>
              <a:tabLst>
                <a:tab pos="174625" algn="l"/>
              </a:tabLst>
              <a:defRPr sz="2400">
                <a:solidFill>
                  <a:schemeClr val="tx1"/>
                </a:solidFill>
                <a:latin typeface="Times" charset="0"/>
              </a:defRPr>
            </a:lvl8pPr>
            <a:lvl9pPr eaLnBrk="0" fontAlgn="base" hangingPunct="0">
              <a:spcBef>
                <a:spcPct val="0"/>
              </a:spcBef>
              <a:spcAft>
                <a:spcPct val="0"/>
              </a:spcAft>
              <a:tabLst>
                <a:tab pos="174625" algn="l"/>
              </a:tabLst>
              <a:defRPr sz="2400">
                <a:solidFill>
                  <a:schemeClr val="tx1"/>
                </a:solidFill>
                <a:latin typeface="Times" charset="0"/>
              </a:defRPr>
            </a:lvl9pPr>
          </a:lstStyle>
          <a:p>
            <a:pPr>
              <a:spcBef>
                <a:spcPct val="50000"/>
              </a:spcBef>
              <a:buClr>
                <a:srgbClr val="008000"/>
              </a:buClr>
              <a:buFontTx/>
              <a:buChar char="•"/>
            </a:pPr>
            <a:r>
              <a:rPr lang="en-GB" sz="1600">
                <a:latin typeface="Arial" pitchFamily="34" charset="0"/>
                <a:cs typeface="Arial" pitchFamily="34" charset="0"/>
              </a:rPr>
              <a:t> 	Fatal and non-fatal injuries</a:t>
            </a:r>
          </a:p>
          <a:p>
            <a:pPr>
              <a:spcBef>
                <a:spcPct val="50000"/>
              </a:spcBef>
              <a:buClr>
                <a:srgbClr val="008000"/>
              </a:buClr>
              <a:buFontTx/>
              <a:buChar char="•"/>
            </a:pPr>
            <a:r>
              <a:rPr lang="en-GB" sz="1600">
                <a:latin typeface="Arial" pitchFamily="34" charset="0"/>
                <a:cs typeface="Arial" pitchFamily="34" charset="0"/>
              </a:rPr>
              <a:t> 	Damage to vehicles</a:t>
            </a:r>
          </a:p>
          <a:p>
            <a:pPr>
              <a:spcBef>
                <a:spcPct val="50000"/>
              </a:spcBef>
              <a:buClr>
                <a:srgbClr val="008000"/>
              </a:buClr>
              <a:buFontTx/>
              <a:buChar char="•"/>
            </a:pPr>
            <a:r>
              <a:rPr lang="en-GB" sz="1600">
                <a:latin typeface="Arial" pitchFamily="34" charset="0"/>
                <a:cs typeface="Arial" pitchFamily="34" charset="0"/>
              </a:rPr>
              <a:t> 	Cost of claims</a:t>
            </a:r>
          </a:p>
          <a:p>
            <a:pPr>
              <a:spcBef>
                <a:spcPct val="50000"/>
              </a:spcBef>
              <a:buClr>
                <a:srgbClr val="008000"/>
              </a:buClr>
              <a:buFontTx/>
              <a:buChar char="•"/>
            </a:pPr>
            <a:r>
              <a:rPr lang="en-GB" sz="1600">
                <a:latin typeface="Arial" pitchFamily="34" charset="0"/>
                <a:cs typeface="Arial" pitchFamily="34" charset="0"/>
              </a:rPr>
              <a:t> 	Cost to victims</a:t>
            </a:r>
            <a:endParaRPr lang="en-US" sz="1600">
              <a:latin typeface="Arial" pitchFamily="34" charset="0"/>
              <a:cs typeface="Arial" pitchFamily="34" charset="0"/>
            </a:endParaRPr>
          </a:p>
        </p:txBody>
      </p:sp>
      <p:sp>
        <p:nvSpPr>
          <p:cNvPr id="88083" name="Rectangle 19"/>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What are the main sources and types of data?</a:t>
            </a:r>
          </a:p>
        </p:txBody>
      </p:sp>
    </p:spTree>
    <p:extLst>
      <p:ext uri="{BB962C8B-B14F-4D97-AF65-F5344CB8AC3E}">
        <p14:creationId xmlns:p14="http://schemas.microsoft.com/office/powerpoint/2010/main" xmlns="" val="224328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1"/>
          </p:nvPr>
        </p:nvSpPr>
        <p:spPr/>
        <p:txBody>
          <a:bodyPr/>
          <a:lstStyle/>
          <a:p>
            <a:fld id="{8A844961-F4D8-4D2B-9F81-C8D251A139D9}" type="slidenum">
              <a:rPr lang="en-US"/>
              <a:pPr/>
              <a:t>12</a:t>
            </a:fld>
            <a:r>
              <a:rPr lang="en-US"/>
              <a:t>│</a:t>
            </a:r>
          </a:p>
        </p:txBody>
      </p:sp>
      <p:sp>
        <p:nvSpPr>
          <p:cNvPr id="90117" name="Oval 5"/>
          <p:cNvSpPr>
            <a:spLocks noChangeArrowheads="1"/>
          </p:cNvSpPr>
          <p:nvPr/>
        </p:nvSpPr>
        <p:spPr bwMode="auto">
          <a:xfrm>
            <a:off x="1258888" y="1571625"/>
            <a:ext cx="1714500" cy="1136650"/>
          </a:xfrm>
          <a:prstGeom prst="ellipse">
            <a:avLst/>
          </a:prstGeom>
          <a:solidFill>
            <a:srgbClr val="00CCFF">
              <a:alpha val="50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18" name="Rectangle 6"/>
          <p:cNvSpPr>
            <a:spLocks noChangeArrowheads="1"/>
          </p:cNvSpPr>
          <p:nvPr/>
        </p:nvSpPr>
        <p:spPr bwMode="auto">
          <a:xfrm>
            <a:off x="4284663" y="1573213"/>
            <a:ext cx="3944937" cy="2863850"/>
          </a:xfrm>
          <a:prstGeom prst="rect">
            <a:avLst/>
          </a:prstGeom>
          <a:solidFill>
            <a:srgbClr val="C0C0C0">
              <a:alpha val="50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19" name="AutoShape 7"/>
          <p:cNvSpPr>
            <a:spLocks noChangeArrowheads="1"/>
          </p:cNvSpPr>
          <p:nvPr/>
        </p:nvSpPr>
        <p:spPr bwMode="auto">
          <a:xfrm>
            <a:off x="3160713" y="1787525"/>
            <a:ext cx="936625" cy="504825"/>
          </a:xfrm>
          <a:prstGeom prst="rightArrow">
            <a:avLst>
              <a:gd name="adj1" fmla="val 50000"/>
              <a:gd name="adj2" fmla="val 46384"/>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0120" name="Text Box 8"/>
          <p:cNvSpPr txBox="1">
            <a:spLocks noChangeArrowheads="1"/>
          </p:cNvSpPr>
          <p:nvPr/>
        </p:nvSpPr>
        <p:spPr bwMode="auto">
          <a:xfrm>
            <a:off x="1230313" y="1630363"/>
            <a:ext cx="1800225"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sz="1600">
                <a:latin typeface="Arial" pitchFamily="34" charset="0"/>
                <a:cs typeface="Arial" pitchFamily="34" charset="0"/>
              </a:rPr>
              <a:t>Government departments and agencies</a:t>
            </a:r>
            <a:endParaRPr lang="en-US" sz="1600">
              <a:latin typeface="Arial" pitchFamily="34" charset="0"/>
              <a:cs typeface="Arial" pitchFamily="34" charset="0"/>
            </a:endParaRPr>
          </a:p>
        </p:txBody>
      </p:sp>
      <p:sp>
        <p:nvSpPr>
          <p:cNvPr id="90121" name="Text Box 9"/>
          <p:cNvSpPr txBox="1">
            <a:spLocks noChangeArrowheads="1"/>
          </p:cNvSpPr>
          <p:nvPr/>
        </p:nvSpPr>
        <p:spPr bwMode="auto">
          <a:xfrm>
            <a:off x="4427538" y="1773238"/>
            <a:ext cx="3673475" cy="253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174625" algn="l"/>
              </a:tabLst>
              <a:defRPr sz="2400">
                <a:solidFill>
                  <a:schemeClr val="tx1"/>
                </a:solidFill>
                <a:latin typeface="Times" charset="0"/>
              </a:defRPr>
            </a:lvl1pPr>
            <a:lvl2pPr>
              <a:tabLst>
                <a:tab pos="174625" algn="l"/>
              </a:tabLst>
              <a:defRPr sz="2400">
                <a:solidFill>
                  <a:schemeClr val="tx1"/>
                </a:solidFill>
                <a:latin typeface="Times" charset="0"/>
              </a:defRPr>
            </a:lvl2pPr>
            <a:lvl3pPr>
              <a:tabLst>
                <a:tab pos="174625" algn="l"/>
              </a:tabLst>
              <a:defRPr sz="2400">
                <a:solidFill>
                  <a:schemeClr val="tx1"/>
                </a:solidFill>
                <a:latin typeface="Times" charset="0"/>
              </a:defRPr>
            </a:lvl3pPr>
            <a:lvl4pPr>
              <a:tabLst>
                <a:tab pos="174625" algn="l"/>
              </a:tabLst>
              <a:defRPr sz="2400">
                <a:solidFill>
                  <a:schemeClr val="tx1"/>
                </a:solidFill>
                <a:latin typeface="Times" charset="0"/>
              </a:defRPr>
            </a:lvl4pPr>
            <a:lvl5pPr>
              <a:tabLst>
                <a:tab pos="174625" algn="l"/>
              </a:tabLst>
              <a:defRPr sz="2400">
                <a:solidFill>
                  <a:schemeClr val="tx1"/>
                </a:solidFill>
                <a:latin typeface="Times" charset="0"/>
              </a:defRPr>
            </a:lvl5pPr>
            <a:lvl6pPr eaLnBrk="0" fontAlgn="base" hangingPunct="0">
              <a:spcBef>
                <a:spcPct val="0"/>
              </a:spcBef>
              <a:spcAft>
                <a:spcPct val="0"/>
              </a:spcAft>
              <a:tabLst>
                <a:tab pos="174625" algn="l"/>
              </a:tabLst>
              <a:defRPr sz="2400">
                <a:solidFill>
                  <a:schemeClr val="tx1"/>
                </a:solidFill>
                <a:latin typeface="Times" charset="0"/>
              </a:defRPr>
            </a:lvl6pPr>
            <a:lvl7pPr eaLnBrk="0" fontAlgn="base" hangingPunct="0">
              <a:spcBef>
                <a:spcPct val="0"/>
              </a:spcBef>
              <a:spcAft>
                <a:spcPct val="0"/>
              </a:spcAft>
              <a:tabLst>
                <a:tab pos="174625" algn="l"/>
              </a:tabLst>
              <a:defRPr sz="2400">
                <a:solidFill>
                  <a:schemeClr val="tx1"/>
                </a:solidFill>
                <a:latin typeface="Times" charset="0"/>
              </a:defRPr>
            </a:lvl7pPr>
            <a:lvl8pPr eaLnBrk="0" fontAlgn="base" hangingPunct="0">
              <a:spcBef>
                <a:spcPct val="0"/>
              </a:spcBef>
              <a:spcAft>
                <a:spcPct val="0"/>
              </a:spcAft>
              <a:tabLst>
                <a:tab pos="174625" algn="l"/>
              </a:tabLst>
              <a:defRPr sz="2400">
                <a:solidFill>
                  <a:schemeClr val="tx1"/>
                </a:solidFill>
                <a:latin typeface="Times" charset="0"/>
              </a:defRPr>
            </a:lvl8pPr>
            <a:lvl9pPr eaLnBrk="0" fontAlgn="base" hangingPunct="0">
              <a:spcBef>
                <a:spcPct val="0"/>
              </a:spcBef>
              <a:spcAft>
                <a:spcPct val="0"/>
              </a:spcAft>
              <a:tabLst>
                <a:tab pos="174625" algn="l"/>
              </a:tabLst>
              <a:defRPr sz="2400">
                <a:solidFill>
                  <a:schemeClr val="tx1"/>
                </a:solidFill>
                <a:latin typeface="Times" charset="0"/>
              </a:defRPr>
            </a:lvl9pPr>
          </a:lstStyle>
          <a:p>
            <a:pPr>
              <a:spcBef>
                <a:spcPct val="50000"/>
              </a:spcBef>
              <a:buClr>
                <a:srgbClr val="008000"/>
              </a:buClr>
              <a:buFontTx/>
              <a:buChar char="•"/>
            </a:pPr>
            <a:r>
              <a:rPr lang="en-GB" sz="1600">
                <a:latin typeface="Arial" pitchFamily="34" charset="0"/>
                <a:cs typeface="Arial" pitchFamily="34" charset="0"/>
              </a:rPr>
              <a:t> 	Population denominators</a:t>
            </a:r>
          </a:p>
          <a:p>
            <a:pPr>
              <a:spcBef>
                <a:spcPct val="50000"/>
              </a:spcBef>
              <a:buClr>
                <a:srgbClr val="008000"/>
              </a:buClr>
              <a:buFontTx/>
              <a:buChar char="•"/>
            </a:pPr>
            <a:r>
              <a:rPr lang="en-GB" sz="1600">
                <a:latin typeface="Arial" pitchFamily="34" charset="0"/>
                <a:cs typeface="Arial" pitchFamily="34" charset="0"/>
              </a:rPr>
              <a:t> 	Income and expenditure data</a:t>
            </a:r>
          </a:p>
          <a:p>
            <a:pPr>
              <a:spcBef>
                <a:spcPct val="50000"/>
              </a:spcBef>
              <a:buClr>
                <a:srgbClr val="008000"/>
              </a:buClr>
              <a:buFontTx/>
              <a:buChar char="•"/>
            </a:pPr>
            <a:r>
              <a:rPr lang="en-GB" sz="1600">
                <a:latin typeface="Arial" pitchFamily="34" charset="0"/>
                <a:cs typeface="Arial" pitchFamily="34" charset="0"/>
              </a:rPr>
              <a:t> 	Health indicators</a:t>
            </a:r>
          </a:p>
          <a:p>
            <a:pPr>
              <a:spcBef>
                <a:spcPct val="50000"/>
              </a:spcBef>
              <a:buClr>
                <a:srgbClr val="008000"/>
              </a:buClr>
              <a:buFontTx/>
              <a:buChar char="•"/>
            </a:pPr>
            <a:r>
              <a:rPr lang="en-GB" sz="1600">
                <a:latin typeface="Arial" pitchFamily="34" charset="0"/>
                <a:cs typeface="Arial" pitchFamily="34" charset="0"/>
              </a:rPr>
              <a:t> 	Exposure data</a:t>
            </a:r>
          </a:p>
          <a:p>
            <a:pPr>
              <a:spcBef>
                <a:spcPct val="50000"/>
              </a:spcBef>
              <a:buClr>
                <a:srgbClr val="008000"/>
              </a:buClr>
              <a:buFontTx/>
              <a:buChar char="•"/>
            </a:pPr>
            <a:r>
              <a:rPr lang="en-GB" sz="1600">
                <a:latin typeface="Arial" pitchFamily="34" charset="0"/>
                <a:cs typeface="Arial" pitchFamily="34" charset="0"/>
              </a:rPr>
              <a:t> 	Pollution data</a:t>
            </a:r>
          </a:p>
          <a:p>
            <a:pPr>
              <a:spcBef>
                <a:spcPct val="50000"/>
              </a:spcBef>
              <a:buClr>
                <a:srgbClr val="008000"/>
              </a:buClr>
              <a:buFontTx/>
              <a:buChar char="•"/>
            </a:pPr>
            <a:r>
              <a:rPr lang="en-GB" sz="1600">
                <a:latin typeface="Arial" pitchFamily="34" charset="0"/>
                <a:cs typeface="Arial" pitchFamily="34" charset="0"/>
              </a:rPr>
              <a:t> 	Energy consumption</a:t>
            </a:r>
          </a:p>
          <a:p>
            <a:pPr>
              <a:spcBef>
                <a:spcPct val="50000"/>
              </a:spcBef>
              <a:buClr>
                <a:srgbClr val="008000"/>
              </a:buClr>
              <a:buFontTx/>
              <a:buChar char="•"/>
            </a:pPr>
            <a:r>
              <a:rPr lang="en-GB" sz="1600">
                <a:latin typeface="Arial" pitchFamily="34" charset="0"/>
                <a:cs typeface="Arial" pitchFamily="34" charset="0"/>
              </a:rPr>
              <a:t> 	Literacy levels</a:t>
            </a:r>
            <a:endParaRPr lang="en-US" sz="1600">
              <a:latin typeface="Arial" pitchFamily="34" charset="0"/>
              <a:cs typeface="Arial" pitchFamily="34" charset="0"/>
            </a:endParaRPr>
          </a:p>
        </p:txBody>
      </p:sp>
      <p:sp>
        <p:nvSpPr>
          <p:cNvPr id="90122" name="Rectangle 10"/>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What are the main sources and types of data?</a:t>
            </a:r>
          </a:p>
        </p:txBody>
      </p:sp>
    </p:spTree>
    <p:extLst>
      <p:ext uri="{BB962C8B-B14F-4D97-AF65-F5344CB8AC3E}">
        <p14:creationId xmlns:p14="http://schemas.microsoft.com/office/powerpoint/2010/main" xmlns="" val="1188796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2"/>
          <p:cNvSpPr>
            <a:spLocks noGrp="1"/>
          </p:cNvSpPr>
          <p:nvPr>
            <p:ph type="dt" sz="half" idx="11"/>
          </p:nvPr>
        </p:nvSpPr>
        <p:spPr/>
        <p:txBody>
          <a:bodyPr/>
          <a:lstStyle/>
          <a:p>
            <a:fld id="{BE16D023-03DA-4E34-A68F-6706ED985AA1}" type="slidenum">
              <a:rPr lang="en-US"/>
              <a:pPr/>
              <a:t>13</a:t>
            </a:fld>
            <a:r>
              <a:rPr lang="en-US"/>
              <a:t>│</a:t>
            </a:r>
          </a:p>
        </p:txBody>
      </p:sp>
      <p:sp>
        <p:nvSpPr>
          <p:cNvPr id="91141" name="Oval 5"/>
          <p:cNvSpPr>
            <a:spLocks noChangeArrowheads="1"/>
          </p:cNvSpPr>
          <p:nvPr/>
        </p:nvSpPr>
        <p:spPr bwMode="auto">
          <a:xfrm>
            <a:off x="1258888" y="1571625"/>
            <a:ext cx="1714500" cy="1136650"/>
          </a:xfrm>
          <a:prstGeom prst="ellipse">
            <a:avLst/>
          </a:prstGeom>
          <a:solidFill>
            <a:srgbClr val="00CCFF">
              <a:alpha val="50000"/>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142" name="Rectangle 6"/>
          <p:cNvSpPr>
            <a:spLocks noChangeArrowheads="1"/>
          </p:cNvSpPr>
          <p:nvPr/>
        </p:nvSpPr>
        <p:spPr bwMode="auto">
          <a:xfrm>
            <a:off x="4284663" y="1773238"/>
            <a:ext cx="3944937" cy="4319587"/>
          </a:xfrm>
          <a:prstGeom prst="rect">
            <a:avLst/>
          </a:prstGeom>
          <a:solidFill>
            <a:srgbClr val="C0C0C0">
              <a:alpha val="50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143" name="AutoShape 7"/>
          <p:cNvSpPr>
            <a:spLocks noChangeArrowheads="1"/>
          </p:cNvSpPr>
          <p:nvPr/>
        </p:nvSpPr>
        <p:spPr bwMode="auto">
          <a:xfrm>
            <a:off x="3160713" y="1787525"/>
            <a:ext cx="936625" cy="504825"/>
          </a:xfrm>
          <a:prstGeom prst="rightArrow">
            <a:avLst>
              <a:gd name="adj1" fmla="val 50000"/>
              <a:gd name="adj2" fmla="val 46384"/>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144" name="Text Box 8"/>
          <p:cNvSpPr txBox="1">
            <a:spLocks noChangeArrowheads="1"/>
          </p:cNvSpPr>
          <p:nvPr/>
        </p:nvSpPr>
        <p:spPr bwMode="auto">
          <a:xfrm>
            <a:off x="1230313" y="1844675"/>
            <a:ext cx="1800225"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sz="1800">
                <a:latin typeface="Arial" pitchFamily="34" charset="0"/>
                <a:cs typeface="Arial" pitchFamily="34" charset="0"/>
              </a:rPr>
              <a:t>Special interest groups</a:t>
            </a:r>
            <a:endParaRPr lang="en-US" sz="1800">
              <a:latin typeface="Arial" pitchFamily="34" charset="0"/>
              <a:cs typeface="Arial" pitchFamily="34" charset="0"/>
            </a:endParaRPr>
          </a:p>
        </p:txBody>
      </p:sp>
      <p:sp>
        <p:nvSpPr>
          <p:cNvPr id="91145" name="Text Box 9"/>
          <p:cNvSpPr txBox="1">
            <a:spLocks noChangeArrowheads="1"/>
          </p:cNvSpPr>
          <p:nvPr/>
        </p:nvSpPr>
        <p:spPr bwMode="auto">
          <a:xfrm>
            <a:off x="4427538" y="1844675"/>
            <a:ext cx="3673475" cy="4059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174625" algn="l"/>
              </a:tabLst>
              <a:defRPr sz="2400">
                <a:solidFill>
                  <a:schemeClr val="tx1"/>
                </a:solidFill>
                <a:latin typeface="Times" charset="0"/>
              </a:defRPr>
            </a:lvl1pPr>
            <a:lvl2pPr>
              <a:tabLst>
                <a:tab pos="174625" algn="l"/>
              </a:tabLst>
              <a:defRPr sz="2400">
                <a:solidFill>
                  <a:schemeClr val="tx1"/>
                </a:solidFill>
                <a:latin typeface="Times" charset="0"/>
              </a:defRPr>
            </a:lvl2pPr>
            <a:lvl3pPr>
              <a:tabLst>
                <a:tab pos="174625" algn="l"/>
              </a:tabLst>
              <a:defRPr sz="2400">
                <a:solidFill>
                  <a:schemeClr val="tx1"/>
                </a:solidFill>
                <a:latin typeface="Times" charset="0"/>
              </a:defRPr>
            </a:lvl3pPr>
            <a:lvl4pPr>
              <a:tabLst>
                <a:tab pos="174625" algn="l"/>
              </a:tabLst>
              <a:defRPr sz="2400">
                <a:solidFill>
                  <a:schemeClr val="tx1"/>
                </a:solidFill>
                <a:latin typeface="Times" charset="0"/>
              </a:defRPr>
            </a:lvl4pPr>
            <a:lvl5pPr>
              <a:tabLst>
                <a:tab pos="174625" algn="l"/>
              </a:tabLst>
              <a:defRPr sz="2400">
                <a:solidFill>
                  <a:schemeClr val="tx1"/>
                </a:solidFill>
                <a:latin typeface="Times" charset="0"/>
              </a:defRPr>
            </a:lvl5pPr>
            <a:lvl6pPr eaLnBrk="0" fontAlgn="base" hangingPunct="0">
              <a:spcBef>
                <a:spcPct val="0"/>
              </a:spcBef>
              <a:spcAft>
                <a:spcPct val="0"/>
              </a:spcAft>
              <a:tabLst>
                <a:tab pos="174625" algn="l"/>
              </a:tabLst>
              <a:defRPr sz="2400">
                <a:solidFill>
                  <a:schemeClr val="tx1"/>
                </a:solidFill>
                <a:latin typeface="Times" charset="0"/>
              </a:defRPr>
            </a:lvl6pPr>
            <a:lvl7pPr eaLnBrk="0" fontAlgn="base" hangingPunct="0">
              <a:spcBef>
                <a:spcPct val="0"/>
              </a:spcBef>
              <a:spcAft>
                <a:spcPct val="0"/>
              </a:spcAft>
              <a:tabLst>
                <a:tab pos="174625" algn="l"/>
              </a:tabLst>
              <a:defRPr sz="2400">
                <a:solidFill>
                  <a:schemeClr val="tx1"/>
                </a:solidFill>
                <a:latin typeface="Times" charset="0"/>
              </a:defRPr>
            </a:lvl7pPr>
            <a:lvl8pPr eaLnBrk="0" fontAlgn="base" hangingPunct="0">
              <a:spcBef>
                <a:spcPct val="0"/>
              </a:spcBef>
              <a:spcAft>
                <a:spcPct val="0"/>
              </a:spcAft>
              <a:tabLst>
                <a:tab pos="174625" algn="l"/>
              </a:tabLst>
              <a:defRPr sz="2400">
                <a:solidFill>
                  <a:schemeClr val="tx1"/>
                </a:solidFill>
                <a:latin typeface="Times" charset="0"/>
              </a:defRPr>
            </a:lvl8pPr>
            <a:lvl9pPr eaLnBrk="0" fontAlgn="base" hangingPunct="0">
              <a:spcBef>
                <a:spcPct val="0"/>
              </a:spcBef>
              <a:spcAft>
                <a:spcPct val="0"/>
              </a:spcAft>
              <a:tabLst>
                <a:tab pos="174625" algn="l"/>
              </a:tabLst>
              <a:defRPr sz="2400">
                <a:solidFill>
                  <a:schemeClr val="tx1"/>
                </a:solidFill>
                <a:latin typeface="Times" charset="0"/>
              </a:defRPr>
            </a:lvl9pPr>
          </a:lstStyle>
          <a:p>
            <a:pPr>
              <a:spcBef>
                <a:spcPct val="50000"/>
              </a:spcBef>
              <a:buClr>
                <a:srgbClr val="008000"/>
              </a:buClr>
              <a:buFontTx/>
              <a:buChar char="•"/>
            </a:pPr>
            <a:r>
              <a:rPr lang="en-GB" sz="1600">
                <a:latin typeface="Arial" pitchFamily="34" charset="0"/>
                <a:cs typeface="Arial" pitchFamily="34" charset="0"/>
              </a:rPr>
              <a:t> 	</a:t>
            </a:r>
            <a:r>
              <a:rPr lang="en-GB" sz="1400">
                <a:latin typeface="Arial" pitchFamily="34" charset="0"/>
                <a:cs typeface="Arial" pitchFamily="34" charset="0"/>
              </a:rPr>
              <a:t>Number of road traffic incidents, 	fatal and 	non-fatal injuries</a:t>
            </a:r>
          </a:p>
          <a:p>
            <a:pPr>
              <a:spcBef>
                <a:spcPct val="50000"/>
              </a:spcBef>
              <a:buClr>
                <a:srgbClr val="008000"/>
              </a:buClr>
              <a:buFontTx/>
              <a:buChar char="•"/>
            </a:pPr>
            <a:r>
              <a:rPr lang="en-GB" sz="1400">
                <a:latin typeface="Arial" pitchFamily="34" charset="0"/>
                <a:cs typeface="Arial" pitchFamily="34" charset="0"/>
              </a:rPr>
              <a:t> 	Type of road users involved</a:t>
            </a:r>
          </a:p>
          <a:p>
            <a:pPr>
              <a:spcBef>
                <a:spcPct val="50000"/>
              </a:spcBef>
              <a:buClr>
                <a:srgbClr val="008000"/>
              </a:buClr>
              <a:buFontTx/>
              <a:buChar char="•"/>
            </a:pPr>
            <a:r>
              <a:rPr lang="en-GB" sz="1400">
                <a:latin typeface="Arial" pitchFamily="34" charset="0"/>
                <a:cs typeface="Arial" pitchFamily="34" charset="0"/>
              </a:rPr>
              <a:t> 	Age and sex of casualties</a:t>
            </a:r>
          </a:p>
          <a:p>
            <a:pPr>
              <a:spcBef>
                <a:spcPct val="50000"/>
              </a:spcBef>
              <a:buClr>
                <a:srgbClr val="008000"/>
              </a:buClr>
              <a:buFontTx/>
              <a:buChar char="•"/>
            </a:pPr>
            <a:r>
              <a:rPr lang="en-GB" sz="1400">
                <a:latin typeface="Arial" pitchFamily="34" charset="0"/>
                <a:cs typeface="Arial" pitchFamily="34" charset="0"/>
              </a:rPr>
              <a:t> 	Type of vehicles involved</a:t>
            </a:r>
          </a:p>
          <a:p>
            <a:pPr>
              <a:spcBef>
                <a:spcPct val="50000"/>
              </a:spcBef>
              <a:buClr>
                <a:srgbClr val="008000"/>
              </a:buClr>
              <a:buFontTx/>
              <a:buChar char="•"/>
            </a:pPr>
            <a:r>
              <a:rPr lang="en-GB" sz="1400">
                <a:latin typeface="Arial" pitchFamily="34" charset="0"/>
                <a:cs typeface="Arial" pitchFamily="34" charset="0"/>
              </a:rPr>
              <a:t> 	Interaction of victims with vehicles</a:t>
            </a:r>
          </a:p>
          <a:p>
            <a:pPr>
              <a:spcBef>
                <a:spcPct val="50000"/>
              </a:spcBef>
              <a:buClr>
                <a:srgbClr val="008000"/>
              </a:buClr>
              <a:buFontTx/>
              <a:buChar char="•"/>
            </a:pPr>
            <a:r>
              <a:rPr lang="en-GB" sz="1400">
                <a:latin typeface="Arial" pitchFamily="34" charset="0"/>
                <a:cs typeface="Arial" pitchFamily="34" charset="0"/>
              </a:rPr>
              <a:t> 	Causes</a:t>
            </a:r>
          </a:p>
          <a:p>
            <a:pPr>
              <a:spcBef>
                <a:spcPct val="50000"/>
              </a:spcBef>
              <a:buClr>
                <a:srgbClr val="008000"/>
              </a:buClr>
              <a:buFontTx/>
              <a:buChar char="•"/>
            </a:pPr>
            <a:r>
              <a:rPr lang="en-GB" sz="1400">
                <a:latin typeface="Arial" pitchFamily="34" charset="0"/>
                <a:cs typeface="Arial" pitchFamily="34" charset="0"/>
              </a:rPr>
              <a:t> 	Location and sites of crashes</a:t>
            </a:r>
          </a:p>
          <a:p>
            <a:pPr>
              <a:spcBef>
                <a:spcPct val="50000"/>
              </a:spcBef>
              <a:buClr>
                <a:srgbClr val="008000"/>
              </a:buClr>
              <a:buFontTx/>
              <a:buChar char="•"/>
            </a:pPr>
            <a:r>
              <a:rPr lang="en-GB" sz="1400">
                <a:latin typeface="Arial" pitchFamily="34" charset="0"/>
                <a:cs typeface="Arial" pitchFamily="34" charset="0"/>
              </a:rPr>
              <a:t> 	Social and psychological impacts</a:t>
            </a:r>
          </a:p>
          <a:p>
            <a:pPr>
              <a:spcBef>
                <a:spcPct val="50000"/>
              </a:spcBef>
              <a:buClr>
                <a:srgbClr val="008000"/>
              </a:buClr>
              <a:buFontTx/>
              <a:buChar char="•"/>
            </a:pPr>
            <a:r>
              <a:rPr lang="en-GB" sz="1400">
                <a:latin typeface="Arial" pitchFamily="34" charset="0"/>
                <a:cs typeface="Arial" pitchFamily="34" charset="0"/>
              </a:rPr>
              <a:t> 	Interventions and evaluation</a:t>
            </a:r>
          </a:p>
          <a:p>
            <a:pPr>
              <a:spcBef>
                <a:spcPct val="50000"/>
              </a:spcBef>
              <a:buClr>
                <a:srgbClr val="008000"/>
              </a:buClr>
              <a:buFontTx/>
              <a:buChar char="•"/>
            </a:pPr>
            <a:r>
              <a:rPr lang="en-GB" sz="1400">
                <a:latin typeface="Arial" pitchFamily="34" charset="0"/>
                <a:cs typeface="Arial" pitchFamily="34" charset="0"/>
              </a:rPr>
              <a:t> 	Damage and losses</a:t>
            </a:r>
          </a:p>
          <a:p>
            <a:pPr>
              <a:spcBef>
                <a:spcPct val="50000"/>
              </a:spcBef>
              <a:buClr>
                <a:srgbClr val="008000"/>
              </a:buClr>
              <a:buFontTx/>
              <a:buChar char="•"/>
            </a:pPr>
            <a:r>
              <a:rPr lang="en-GB" sz="1400">
                <a:latin typeface="Arial" pitchFamily="34" charset="0"/>
                <a:cs typeface="Arial" pitchFamily="34" charset="0"/>
              </a:rPr>
              <a:t> 	Legal issues, insurance claims</a:t>
            </a:r>
          </a:p>
          <a:p>
            <a:pPr>
              <a:spcBef>
                <a:spcPct val="50000"/>
              </a:spcBef>
              <a:buClr>
                <a:srgbClr val="008000"/>
              </a:buClr>
              <a:buFontTx/>
              <a:buChar char="•"/>
            </a:pPr>
            <a:r>
              <a:rPr lang="en-GB" sz="1400">
                <a:latin typeface="Arial" pitchFamily="34" charset="0"/>
                <a:cs typeface="Arial" pitchFamily="34" charset="0"/>
              </a:rPr>
              <a:t> 	Operational data</a:t>
            </a:r>
            <a:endParaRPr lang="en-US" sz="1400">
              <a:latin typeface="Arial" pitchFamily="34" charset="0"/>
              <a:cs typeface="Arial" pitchFamily="34" charset="0"/>
            </a:endParaRPr>
          </a:p>
        </p:txBody>
      </p:sp>
      <p:sp>
        <p:nvSpPr>
          <p:cNvPr id="91146" name="Rectangle 10"/>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What are the main sources and types of data?</a:t>
            </a:r>
          </a:p>
        </p:txBody>
      </p:sp>
      <p:sp>
        <p:nvSpPr>
          <p:cNvPr id="91147" name="Rectangle 11"/>
          <p:cNvSpPr>
            <a:spLocks noChangeArrowheads="1"/>
          </p:cNvSpPr>
          <p:nvPr/>
        </p:nvSpPr>
        <p:spPr bwMode="auto">
          <a:xfrm>
            <a:off x="1014413" y="2724150"/>
            <a:ext cx="2305050" cy="1800225"/>
          </a:xfrm>
          <a:prstGeom prst="rect">
            <a:avLst/>
          </a:prstGeom>
          <a:solidFill>
            <a:srgbClr val="00CCFF">
              <a:alpha val="50000"/>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1148" name="Text Box 12"/>
          <p:cNvSpPr txBox="1">
            <a:spLocks noChangeArrowheads="1"/>
          </p:cNvSpPr>
          <p:nvPr/>
        </p:nvSpPr>
        <p:spPr bwMode="auto">
          <a:xfrm>
            <a:off x="1058863" y="2636838"/>
            <a:ext cx="2232025" cy="1681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GB" sz="1600">
                <a:latin typeface="Arial" pitchFamily="34" charset="0"/>
                <a:cs typeface="Arial" pitchFamily="34" charset="0"/>
              </a:rPr>
              <a:t>e.g.</a:t>
            </a:r>
          </a:p>
          <a:p>
            <a:pPr algn="ctr">
              <a:spcBef>
                <a:spcPct val="50000"/>
              </a:spcBef>
            </a:pPr>
            <a:r>
              <a:rPr lang="en-GB" sz="1600">
                <a:latin typeface="Arial" pitchFamily="34" charset="0"/>
                <a:cs typeface="Arial" pitchFamily="34" charset="0"/>
              </a:rPr>
              <a:t>research institutes, NGOs, transport unions, transport companies, consulting firms</a:t>
            </a:r>
            <a:endParaRPr lang="en-US" sz="1600">
              <a:latin typeface="Arial" pitchFamily="34" charset="0"/>
              <a:cs typeface="Arial" pitchFamily="34" charset="0"/>
            </a:endParaRPr>
          </a:p>
        </p:txBody>
      </p:sp>
    </p:spTree>
    <p:extLst>
      <p:ext uri="{BB962C8B-B14F-4D97-AF65-F5344CB8AC3E}">
        <p14:creationId xmlns:p14="http://schemas.microsoft.com/office/powerpoint/2010/main" xmlns="" val="431347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1683B58E-1968-4468-9F3F-792C760311DF}" type="slidenum">
              <a:rPr lang="en-US"/>
              <a:pPr/>
              <a:t>14</a:t>
            </a:fld>
            <a:r>
              <a:rPr lang="en-US"/>
              <a:t>│</a:t>
            </a:r>
          </a:p>
        </p:txBody>
      </p:sp>
      <p:sp>
        <p:nvSpPr>
          <p:cNvPr id="92166" name="Text Box 6"/>
          <p:cNvSpPr txBox="1">
            <a:spLocks noChangeArrowheads="1"/>
          </p:cNvSpPr>
          <p:nvPr/>
        </p:nvSpPr>
        <p:spPr bwMode="auto">
          <a:xfrm>
            <a:off x="250825" y="1350963"/>
            <a:ext cx="8713788" cy="4473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363538" algn="l"/>
              </a:tabLst>
              <a:defRPr sz="2400">
                <a:solidFill>
                  <a:schemeClr val="tx1"/>
                </a:solidFill>
                <a:latin typeface="Times" charset="0"/>
              </a:defRPr>
            </a:lvl1pPr>
            <a:lvl2pPr>
              <a:tabLst>
                <a:tab pos="363538" algn="l"/>
              </a:tabLst>
              <a:defRPr sz="2400">
                <a:solidFill>
                  <a:schemeClr val="tx1"/>
                </a:solidFill>
                <a:latin typeface="Times" charset="0"/>
              </a:defRPr>
            </a:lvl2pPr>
            <a:lvl3pPr>
              <a:tabLst>
                <a:tab pos="363538" algn="l"/>
              </a:tabLst>
              <a:defRPr sz="2400">
                <a:solidFill>
                  <a:schemeClr val="tx1"/>
                </a:solidFill>
                <a:latin typeface="Times" charset="0"/>
              </a:defRPr>
            </a:lvl3pPr>
            <a:lvl4pPr>
              <a:tabLst>
                <a:tab pos="363538" algn="l"/>
              </a:tabLst>
              <a:defRPr sz="2400">
                <a:solidFill>
                  <a:schemeClr val="tx1"/>
                </a:solidFill>
                <a:latin typeface="Times" charset="0"/>
              </a:defRPr>
            </a:lvl4pPr>
            <a:lvl5pPr>
              <a:tabLst>
                <a:tab pos="363538" algn="l"/>
              </a:tabLst>
              <a:defRPr sz="2400">
                <a:solidFill>
                  <a:schemeClr val="tx1"/>
                </a:solidFill>
                <a:latin typeface="Times" charset="0"/>
              </a:defRPr>
            </a:lvl5pPr>
            <a:lvl6pPr eaLnBrk="0" fontAlgn="base" hangingPunct="0">
              <a:spcBef>
                <a:spcPct val="0"/>
              </a:spcBef>
              <a:spcAft>
                <a:spcPct val="0"/>
              </a:spcAft>
              <a:tabLst>
                <a:tab pos="363538" algn="l"/>
              </a:tabLst>
              <a:defRPr sz="2400">
                <a:solidFill>
                  <a:schemeClr val="tx1"/>
                </a:solidFill>
                <a:latin typeface="Times" charset="0"/>
              </a:defRPr>
            </a:lvl6pPr>
            <a:lvl7pPr eaLnBrk="0" fontAlgn="base" hangingPunct="0">
              <a:spcBef>
                <a:spcPct val="0"/>
              </a:spcBef>
              <a:spcAft>
                <a:spcPct val="0"/>
              </a:spcAft>
              <a:tabLst>
                <a:tab pos="363538" algn="l"/>
              </a:tabLst>
              <a:defRPr sz="2400">
                <a:solidFill>
                  <a:schemeClr val="tx1"/>
                </a:solidFill>
                <a:latin typeface="Times" charset="0"/>
              </a:defRPr>
            </a:lvl7pPr>
            <a:lvl8pPr eaLnBrk="0" fontAlgn="base" hangingPunct="0">
              <a:spcBef>
                <a:spcPct val="0"/>
              </a:spcBef>
              <a:spcAft>
                <a:spcPct val="0"/>
              </a:spcAft>
              <a:tabLst>
                <a:tab pos="363538" algn="l"/>
              </a:tabLst>
              <a:defRPr sz="2400">
                <a:solidFill>
                  <a:schemeClr val="tx1"/>
                </a:solidFill>
                <a:latin typeface="Times" charset="0"/>
              </a:defRPr>
            </a:lvl8pPr>
            <a:lvl9pPr eaLnBrk="0" fontAlgn="base" hangingPunct="0">
              <a:spcBef>
                <a:spcPct val="0"/>
              </a:spcBef>
              <a:spcAft>
                <a:spcPct val="0"/>
              </a:spcAft>
              <a:tabLst>
                <a:tab pos="363538" algn="l"/>
              </a:tabLst>
              <a:defRPr sz="2400">
                <a:solidFill>
                  <a:schemeClr val="tx1"/>
                </a:solidFill>
                <a:latin typeface="Times" charset="0"/>
              </a:defRPr>
            </a:lvl9pPr>
          </a:lstStyle>
          <a:p>
            <a:pPr>
              <a:lnSpc>
                <a:spcPct val="140000"/>
              </a:lnSpc>
              <a:spcBef>
                <a:spcPct val="40000"/>
              </a:spcBef>
              <a:buClr>
                <a:srgbClr val="008000"/>
              </a:buClr>
              <a:buFontTx/>
              <a:buChar char="•"/>
            </a:pPr>
            <a:r>
              <a:rPr lang="en-GB">
                <a:solidFill>
                  <a:srgbClr val="FF0000"/>
                </a:solidFill>
                <a:latin typeface="Arial" pitchFamily="34" charset="0"/>
                <a:cs typeface="Arial" pitchFamily="34" charset="0"/>
              </a:rPr>
              <a:t> 	</a:t>
            </a:r>
            <a:r>
              <a:rPr lang="en-GB">
                <a:latin typeface="Arial" pitchFamily="34" charset="0"/>
                <a:cs typeface="Arial" pitchFamily="34" charset="0"/>
              </a:rPr>
              <a:t>Injury surveillance systems: set up in hospitals and other 	appropriate institutions for ongoing systematic collection, 	analysis, interpretation and dissemination of information.</a:t>
            </a:r>
          </a:p>
          <a:p>
            <a:pPr>
              <a:lnSpc>
                <a:spcPct val="140000"/>
              </a:lnSpc>
              <a:spcBef>
                <a:spcPct val="40000"/>
              </a:spcBef>
              <a:buClr>
                <a:srgbClr val="008000"/>
              </a:buClr>
              <a:buFontTx/>
              <a:buChar char="•"/>
            </a:pPr>
            <a:r>
              <a:rPr lang="en-GB">
                <a:latin typeface="Arial" pitchFamily="34" charset="0"/>
                <a:cs typeface="Arial" pitchFamily="34" charset="0"/>
              </a:rPr>
              <a:t> 	Community-based surveys: data collected from households 	and/or communities.</a:t>
            </a:r>
          </a:p>
          <a:p>
            <a:pPr>
              <a:lnSpc>
                <a:spcPct val="140000"/>
              </a:lnSpc>
              <a:spcBef>
                <a:spcPct val="40000"/>
              </a:spcBef>
              <a:buClr>
                <a:srgbClr val="008000"/>
              </a:buClr>
              <a:buFontTx/>
              <a:buChar char="•"/>
            </a:pPr>
            <a:r>
              <a:rPr lang="en-GB">
                <a:latin typeface="Arial" pitchFamily="34" charset="0"/>
                <a:cs typeface="Arial" pitchFamily="34" charset="0"/>
              </a:rPr>
              <a:t> 	Academic studies on selected topics: provide information 	on specific topics and may include case-control studies, in-	depth crash analysis and complementary investigations.</a:t>
            </a:r>
            <a:endParaRPr lang="en-US">
              <a:latin typeface="Arial" pitchFamily="34" charset="0"/>
              <a:cs typeface="Arial" pitchFamily="34" charset="0"/>
            </a:endParaRPr>
          </a:p>
        </p:txBody>
      </p:sp>
      <p:sp>
        <p:nvSpPr>
          <p:cNvPr id="92167" name="Rectangle 7"/>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How are data on road traffic injuries collected?</a:t>
            </a:r>
          </a:p>
        </p:txBody>
      </p:sp>
    </p:spTree>
    <p:extLst>
      <p:ext uri="{BB962C8B-B14F-4D97-AF65-F5344CB8AC3E}">
        <p14:creationId xmlns:p14="http://schemas.microsoft.com/office/powerpoint/2010/main" xmlns="" val="3944070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half" idx="11"/>
          </p:nvPr>
        </p:nvSpPr>
        <p:spPr/>
        <p:txBody>
          <a:bodyPr/>
          <a:lstStyle/>
          <a:p>
            <a:fld id="{BB05EF2B-DB80-4C01-AD48-AD1BF9D2A1D8}" type="slidenum">
              <a:rPr lang="en-US"/>
              <a:pPr/>
              <a:t>15</a:t>
            </a:fld>
            <a:r>
              <a:rPr lang="en-US"/>
              <a:t>│</a:t>
            </a:r>
          </a:p>
        </p:txBody>
      </p:sp>
      <p:sp>
        <p:nvSpPr>
          <p:cNvPr id="96261" name="Text Box 5"/>
          <p:cNvSpPr txBox="1">
            <a:spLocks noChangeArrowheads="1"/>
          </p:cNvSpPr>
          <p:nvPr/>
        </p:nvSpPr>
        <p:spPr bwMode="auto">
          <a:xfrm>
            <a:off x="582613" y="1995488"/>
            <a:ext cx="8135937" cy="3743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50000"/>
              </a:lnSpc>
              <a:spcBef>
                <a:spcPct val="50000"/>
              </a:spcBef>
              <a:buClr>
                <a:srgbClr val="008000"/>
              </a:buClr>
              <a:buFontTx/>
              <a:buChar char="•"/>
            </a:pPr>
            <a:r>
              <a:rPr lang="en-GB">
                <a:latin typeface="Arial" pitchFamily="34" charset="0"/>
                <a:cs typeface="Arial" pitchFamily="34" charset="0"/>
              </a:rPr>
              <a:t> Data collected and stored by a range of agencies.</a:t>
            </a:r>
          </a:p>
          <a:p>
            <a:pPr>
              <a:lnSpc>
                <a:spcPct val="150000"/>
              </a:lnSpc>
              <a:spcBef>
                <a:spcPct val="50000"/>
              </a:spcBef>
              <a:buClr>
                <a:srgbClr val="008000"/>
              </a:buClr>
              <a:buFontTx/>
              <a:buChar char="•"/>
            </a:pPr>
            <a:r>
              <a:rPr lang="en-GB">
                <a:latin typeface="Arial" pitchFamily="34" charset="0"/>
                <a:cs typeface="Arial" pitchFamily="34" charset="0"/>
              </a:rPr>
              <a:t> 	Ensure access, harmonization and linkage between 	different data sources and users to obtain maximum 	value from the information.</a:t>
            </a:r>
          </a:p>
          <a:p>
            <a:pPr>
              <a:lnSpc>
                <a:spcPct val="150000"/>
              </a:lnSpc>
              <a:spcBef>
                <a:spcPct val="50000"/>
              </a:spcBef>
              <a:buClr>
                <a:srgbClr val="008000"/>
              </a:buClr>
              <a:buFontTx/>
              <a:buChar char="•"/>
            </a:pPr>
            <a:r>
              <a:rPr lang="en-GB">
                <a:latin typeface="Arial" pitchFamily="34" charset="0"/>
                <a:cs typeface="Arial" pitchFamily="34" charset="0"/>
              </a:rPr>
              <a:t> 	Tackle the problem of coordination and sharing of 	information among different users.</a:t>
            </a:r>
            <a:endParaRPr lang="en-US">
              <a:latin typeface="Arial" pitchFamily="34" charset="0"/>
              <a:cs typeface="Arial" pitchFamily="34" charset="0"/>
            </a:endParaRPr>
          </a:p>
        </p:txBody>
      </p:sp>
      <p:sp>
        <p:nvSpPr>
          <p:cNvPr id="96262" name="Rectangle 6"/>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It is not enough just to collect data…</a:t>
            </a:r>
          </a:p>
        </p:txBody>
      </p:sp>
      <p:sp>
        <p:nvSpPr>
          <p:cNvPr id="96263" name="Text Box 7"/>
          <p:cNvSpPr txBox="1">
            <a:spLocks noChangeArrowheads="1"/>
          </p:cNvSpPr>
          <p:nvPr/>
        </p:nvSpPr>
        <p:spPr bwMode="auto">
          <a:xfrm>
            <a:off x="4454525" y="1412875"/>
            <a:ext cx="3384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a:solidFill>
                  <a:srgbClr val="008000"/>
                </a:solidFill>
                <a:latin typeface="Lucida Handwriting" pitchFamily="66" charset="0"/>
              </a:rPr>
              <a:t>…link and share</a:t>
            </a:r>
            <a:endParaRPr lang="en-US">
              <a:solidFill>
                <a:srgbClr val="008000"/>
              </a:solidFill>
              <a:latin typeface="Lucida Handwriting" pitchFamily="66" charset="0"/>
            </a:endParaRPr>
          </a:p>
        </p:txBody>
      </p:sp>
    </p:spTree>
    <p:extLst>
      <p:ext uri="{BB962C8B-B14F-4D97-AF65-F5344CB8AC3E}">
        <p14:creationId xmlns:p14="http://schemas.microsoft.com/office/powerpoint/2010/main" xmlns="" val="1078892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F4EA010D-9A5C-4785-8B10-3ACE5CE70CAE}" type="slidenum">
              <a:rPr lang="en-US"/>
              <a:pPr/>
              <a:t>16</a:t>
            </a:fld>
            <a:r>
              <a:rPr lang="en-US"/>
              <a:t>│</a:t>
            </a:r>
          </a:p>
        </p:txBody>
      </p:sp>
      <p:sp>
        <p:nvSpPr>
          <p:cNvPr id="98309" name="Text Box 5"/>
          <p:cNvSpPr txBox="1">
            <a:spLocks noChangeArrowheads="1"/>
          </p:cNvSpPr>
          <p:nvPr/>
        </p:nvSpPr>
        <p:spPr bwMode="auto">
          <a:xfrm>
            <a:off x="469900" y="1209675"/>
            <a:ext cx="8351838" cy="431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174625" indent="-174625">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35000"/>
              </a:lnSpc>
              <a:spcBef>
                <a:spcPct val="25000"/>
              </a:spcBef>
              <a:buClr>
                <a:srgbClr val="008000"/>
              </a:buClr>
              <a:buFontTx/>
              <a:buChar char="•"/>
            </a:pPr>
            <a:r>
              <a:rPr lang="en-GB"/>
              <a:t> 	</a:t>
            </a:r>
            <a:r>
              <a:rPr lang="en-GB">
                <a:latin typeface="Arial" pitchFamily="34" charset="0"/>
                <a:cs typeface="Arial" pitchFamily="34" charset="0"/>
              </a:rPr>
              <a:t>Analyse data to answer questions on magnitude, patterns, 	risk factors, interventions and their effectiveness.</a:t>
            </a:r>
          </a:p>
          <a:p>
            <a:pPr>
              <a:lnSpc>
                <a:spcPct val="135000"/>
              </a:lnSpc>
              <a:spcBef>
                <a:spcPct val="25000"/>
              </a:spcBef>
              <a:buClr>
                <a:srgbClr val="008000"/>
              </a:buClr>
              <a:buFontTx/>
              <a:buChar char="•"/>
            </a:pPr>
            <a:r>
              <a:rPr lang="en-GB">
                <a:latin typeface="Arial" pitchFamily="34" charset="0"/>
                <a:cs typeface="Arial" pitchFamily="34" charset="0"/>
              </a:rPr>
              <a:t>	Several software packages to use e.g. Epi Info and SPSS.</a:t>
            </a:r>
          </a:p>
          <a:p>
            <a:pPr>
              <a:lnSpc>
                <a:spcPct val="135000"/>
              </a:lnSpc>
              <a:spcBef>
                <a:spcPct val="25000"/>
              </a:spcBef>
              <a:buClr>
                <a:srgbClr val="008000"/>
              </a:buClr>
              <a:buFontTx/>
              <a:buChar char="•"/>
            </a:pPr>
            <a:r>
              <a:rPr lang="en-GB">
                <a:latin typeface="Arial" pitchFamily="34" charset="0"/>
                <a:cs typeface="Arial" pitchFamily="34" charset="0"/>
              </a:rPr>
              <a:t> 	Ensure that you share and disseminate information with 	colleagues, researchers, policy-makers and the public. </a:t>
            </a:r>
          </a:p>
          <a:p>
            <a:pPr>
              <a:lnSpc>
                <a:spcPct val="135000"/>
              </a:lnSpc>
              <a:spcBef>
                <a:spcPct val="25000"/>
              </a:spcBef>
              <a:buClr>
                <a:srgbClr val="008000"/>
              </a:buClr>
              <a:buFontTx/>
              <a:buChar char="•"/>
            </a:pPr>
            <a:r>
              <a:rPr lang="en-GB">
                <a:latin typeface="Arial" pitchFamily="34" charset="0"/>
                <a:cs typeface="Arial" pitchFamily="34" charset="0"/>
              </a:rPr>
              <a:t> Use various strategies to disseminate information: journal 	articles, reports, policy briefs, fact sheets, web page and  	newspapers.</a:t>
            </a:r>
          </a:p>
        </p:txBody>
      </p:sp>
      <p:sp>
        <p:nvSpPr>
          <p:cNvPr id="98311" name="Rectangle 7"/>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Analyse, disseminate and use information</a:t>
            </a:r>
          </a:p>
        </p:txBody>
      </p:sp>
    </p:spTree>
    <p:extLst>
      <p:ext uri="{BB962C8B-B14F-4D97-AF65-F5344CB8AC3E}">
        <p14:creationId xmlns:p14="http://schemas.microsoft.com/office/powerpoint/2010/main" xmlns="" val="3053379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1"/>
          </p:nvPr>
        </p:nvSpPr>
        <p:spPr/>
        <p:txBody>
          <a:bodyPr/>
          <a:lstStyle/>
          <a:p>
            <a:fld id="{DCE4914B-CA33-4978-BEAD-CC28782F4C3A}" type="slidenum">
              <a:rPr lang="en-US"/>
              <a:pPr/>
              <a:t>17</a:t>
            </a:fld>
            <a:r>
              <a:rPr lang="en-US"/>
              <a:t>│</a:t>
            </a:r>
          </a:p>
        </p:txBody>
      </p:sp>
      <p:sp>
        <p:nvSpPr>
          <p:cNvPr id="110597" name="Text Box 5"/>
          <p:cNvSpPr txBox="1">
            <a:spLocks noChangeArrowheads="1"/>
          </p:cNvSpPr>
          <p:nvPr/>
        </p:nvSpPr>
        <p:spPr bwMode="auto">
          <a:xfrm>
            <a:off x="185738" y="1136650"/>
            <a:ext cx="6192837" cy="56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30000"/>
              </a:lnSpc>
              <a:spcBef>
                <a:spcPct val="50000"/>
              </a:spcBef>
              <a:buClr>
                <a:srgbClr val="008000"/>
              </a:buClr>
              <a:buFontTx/>
              <a:buChar char="•"/>
            </a:pPr>
            <a:r>
              <a:rPr lang="en-GB">
                <a:latin typeface="Arial" pitchFamily="34" charset="0"/>
                <a:cs typeface="Arial" pitchFamily="34" charset="0"/>
              </a:rPr>
              <a:t> 	Fatalities per vehicle-kilometre travelled</a:t>
            </a:r>
          </a:p>
        </p:txBody>
      </p:sp>
      <p:sp>
        <p:nvSpPr>
          <p:cNvPr id="110598" name="Rectangle 6"/>
          <p:cNvSpPr>
            <a:spLocks noChangeArrowheads="1"/>
          </p:cNvSpPr>
          <p:nvPr/>
        </p:nvSpPr>
        <p:spPr bwMode="auto">
          <a:xfrm>
            <a:off x="3273425" y="1871663"/>
            <a:ext cx="5114925" cy="1295400"/>
          </a:xfrm>
          <a:prstGeom prst="rect">
            <a:avLst/>
          </a:prstGeom>
          <a:solidFill>
            <a:srgbClr val="00CCFF">
              <a:alpha val="45000"/>
            </a:srgbClr>
          </a:solidFill>
          <a:ln>
            <a:noFill/>
          </a:ln>
          <a:effectLst/>
          <a:extLst>
            <a:ext uri="{91240B29-F687-4F45-9708-019B960494DF}">
              <a14:hiddenLine xmlns:a14="http://schemas.microsoft.com/office/drawing/2010/main" xmlns="" w="9525">
                <a:solidFill>
                  <a:srgbClr val="000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599" name="Text Box 7"/>
          <p:cNvSpPr txBox="1">
            <a:spLocks noChangeArrowheads="1"/>
          </p:cNvSpPr>
          <p:nvPr/>
        </p:nvSpPr>
        <p:spPr bwMode="auto">
          <a:xfrm>
            <a:off x="3344863" y="2073275"/>
            <a:ext cx="5040312" cy="43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25000"/>
              </a:lnSpc>
              <a:spcBef>
                <a:spcPct val="50000"/>
              </a:spcBef>
            </a:pPr>
            <a:r>
              <a:rPr lang="en-GB" sz="1800">
                <a:latin typeface="Arial" pitchFamily="34" charset="0"/>
                <a:cs typeface="Arial" pitchFamily="34" charset="0"/>
              </a:rPr>
              <a:t>Number of deaths per billon kilometres travelled</a:t>
            </a:r>
            <a:endParaRPr lang="en-US" sz="1800">
              <a:latin typeface="Arial" pitchFamily="34" charset="0"/>
              <a:cs typeface="Arial" pitchFamily="34" charset="0"/>
            </a:endParaRPr>
          </a:p>
        </p:txBody>
      </p:sp>
      <p:grpSp>
        <p:nvGrpSpPr>
          <p:cNvPr id="110600" name="Group 8"/>
          <p:cNvGrpSpPr>
            <a:grpSpLocks/>
          </p:cNvGrpSpPr>
          <p:nvPr/>
        </p:nvGrpSpPr>
        <p:grpSpPr bwMode="auto">
          <a:xfrm>
            <a:off x="1216025" y="2144713"/>
            <a:ext cx="1944688" cy="720725"/>
            <a:chOff x="748" y="1207"/>
            <a:chExt cx="1225" cy="454"/>
          </a:xfrm>
        </p:grpSpPr>
        <p:sp>
          <p:nvSpPr>
            <p:cNvPr id="110601" name="AutoShape 9"/>
            <p:cNvSpPr>
              <a:spLocks noChangeArrowheads="1"/>
            </p:cNvSpPr>
            <p:nvPr/>
          </p:nvSpPr>
          <p:spPr bwMode="auto">
            <a:xfrm>
              <a:off x="748" y="1207"/>
              <a:ext cx="1225" cy="454"/>
            </a:xfrm>
            <a:prstGeom prst="rightArrowCallout">
              <a:avLst>
                <a:gd name="adj1" fmla="val 25000"/>
                <a:gd name="adj2" fmla="val 25000"/>
                <a:gd name="adj3" fmla="val 4497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02" name="Text Box 10"/>
            <p:cNvSpPr txBox="1">
              <a:spLocks noChangeArrowheads="1"/>
            </p:cNvSpPr>
            <p:nvPr/>
          </p:nvSpPr>
          <p:spPr bwMode="auto">
            <a:xfrm>
              <a:off x="784" y="1307"/>
              <a:ext cx="77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sz="1600">
                  <a:latin typeface="Arial" pitchFamily="34" charset="0"/>
                  <a:cs typeface="Arial" pitchFamily="34" charset="0"/>
                </a:rPr>
                <a:t>Description</a:t>
              </a:r>
              <a:endParaRPr lang="en-US" sz="1600">
                <a:latin typeface="Arial" pitchFamily="34" charset="0"/>
                <a:cs typeface="Arial" pitchFamily="34" charset="0"/>
              </a:endParaRPr>
            </a:p>
          </p:txBody>
        </p:sp>
      </p:grpSp>
      <p:sp>
        <p:nvSpPr>
          <p:cNvPr id="110603" name="AutoShape 11"/>
          <p:cNvSpPr>
            <a:spLocks noChangeArrowheads="1"/>
          </p:cNvSpPr>
          <p:nvPr/>
        </p:nvSpPr>
        <p:spPr bwMode="auto">
          <a:xfrm>
            <a:off x="1258888" y="4103688"/>
            <a:ext cx="1944687" cy="720725"/>
          </a:xfrm>
          <a:prstGeom prst="rightArrowCallout">
            <a:avLst>
              <a:gd name="adj1" fmla="val 25000"/>
              <a:gd name="adj2" fmla="val 25000"/>
              <a:gd name="adj3" fmla="val 4497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04" name="Text Box 12"/>
          <p:cNvSpPr txBox="1">
            <a:spLocks noChangeArrowheads="1"/>
          </p:cNvSpPr>
          <p:nvPr/>
        </p:nvSpPr>
        <p:spPr bwMode="auto">
          <a:xfrm>
            <a:off x="1330325" y="4162425"/>
            <a:ext cx="12255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sz="1600">
                <a:latin typeface="Arial" pitchFamily="34" charset="0"/>
                <a:cs typeface="Arial" pitchFamily="34" charset="0"/>
              </a:rPr>
              <a:t>Use and limitations</a:t>
            </a:r>
            <a:endParaRPr lang="en-US" sz="1600">
              <a:latin typeface="Arial" pitchFamily="34" charset="0"/>
              <a:cs typeface="Arial" pitchFamily="34" charset="0"/>
            </a:endParaRPr>
          </a:p>
        </p:txBody>
      </p:sp>
      <p:sp>
        <p:nvSpPr>
          <p:cNvPr id="110605" name="Rectangle 13"/>
          <p:cNvSpPr>
            <a:spLocks noChangeArrowheads="1"/>
          </p:cNvSpPr>
          <p:nvPr/>
        </p:nvSpPr>
        <p:spPr bwMode="auto">
          <a:xfrm>
            <a:off x="3275013" y="3573463"/>
            <a:ext cx="5113337" cy="1754187"/>
          </a:xfrm>
          <a:prstGeom prst="rect">
            <a:avLst/>
          </a:prstGeom>
          <a:solidFill>
            <a:srgbClr val="00CCFF">
              <a:alpha val="45000"/>
            </a:srgbClr>
          </a:solidFill>
          <a:ln>
            <a:noFill/>
          </a:ln>
          <a:effectLst/>
          <a:extLst>
            <a:ext uri="{91240B29-F687-4F45-9708-019B960494DF}">
              <a14:hiddenLine xmlns:a14="http://schemas.microsoft.com/office/drawing/2010/main" xmlns="" w="9525">
                <a:solidFill>
                  <a:srgbClr val="000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0606" name="Text Box 14"/>
          <p:cNvSpPr txBox="1">
            <a:spLocks noChangeArrowheads="1"/>
          </p:cNvSpPr>
          <p:nvPr/>
        </p:nvSpPr>
        <p:spPr bwMode="auto">
          <a:xfrm>
            <a:off x="3403600" y="3646488"/>
            <a:ext cx="5040313" cy="143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174625" algn="l"/>
              </a:tabLst>
              <a:defRPr sz="2400">
                <a:solidFill>
                  <a:schemeClr val="tx1"/>
                </a:solidFill>
                <a:latin typeface="Times" charset="0"/>
              </a:defRPr>
            </a:lvl1pPr>
            <a:lvl2pPr>
              <a:tabLst>
                <a:tab pos="174625" algn="l"/>
              </a:tabLst>
              <a:defRPr sz="2400">
                <a:solidFill>
                  <a:schemeClr val="tx1"/>
                </a:solidFill>
                <a:latin typeface="Times" charset="0"/>
              </a:defRPr>
            </a:lvl2pPr>
            <a:lvl3pPr>
              <a:tabLst>
                <a:tab pos="174625" algn="l"/>
              </a:tabLst>
              <a:defRPr sz="2400">
                <a:solidFill>
                  <a:schemeClr val="tx1"/>
                </a:solidFill>
                <a:latin typeface="Times" charset="0"/>
              </a:defRPr>
            </a:lvl3pPr>
            <a:lvl4pPr>
              <a:tabLst>
                <a:tab pos="174625" algn="l"/>
              </a:tabLst>
              <a:defRPr sz="2400">
                <a:solidFill>
                  <a:schemeClr val="tx1"/>
                </a:solidFill>
                <a:latin typeface="Times" charset="0"/>
              </a:defRPr>
            </a:lvl4pPr>
            <a:lvl5pPr>
              <a:tabLst>
                <a:tab pos="174625" algn="l"/>
              </a:tabLst>
              <a:defRPr sz="2400">
                <a:solidFill>
                  <a:schemeClr val="tx1"/>
                </a:solidFill>
                <a:latin typeface="Times" charset="0"/>
              </a:defRPr>
            </a:lvl5pPr>
            <a:lvl6pPr eaLnBrk="0" fontAlgn="base" hangingPunct="0">
              <a:spcBef>
                <a:spcPct val="0"/>
              </a:spcBef>
              <a:spcAft>
                <a:spcPct val="0"/>
              </a:spcAft>
              <a:tabLst>
                <a:tab pos="174625" algn="l"/>
              </a:tabLst>
              <a:defRPr sz="2400">
                <a:solidFill>
                  <a:schemeClr val="tx1"/>
                </a:solidFill>
                <a:latin typeface="Times" charset="0"/>
              </a:defRPr>
            </a:lvl6pPr>
            <a:lvl7pPr eaLnBrk="0" fontAlgn="base" hangingPunct="0">
              <a:spcBef>
                <a:spcPct val="0"/>
              </a:spcBef>
              <a:spcAft>
                <a:spcPct val="0"/>
              </a:spcAft>
              <a:tabLst>
                <a:tab pos="174625" algn="l"/>
              </a:tabLst>
              <a:defRPr sz="2400">
                <a:solidFill>
                  <a:schemeClr val="tx1"/>
                </a:solidFill>
                <a:latin typeface="Times" charset="0"/>
              </a:defRPr>
            </a:lvl7pPr>
            <a:lvl8pPr eaLnBrk="0" fontAlgn="base" hangingPunct="0">
              <a:spcBef>
                <a:spcPct val="0"/>
              </a:spcBef>
              <a:spcAft>
                <a:spcPct val="0"/>
              </a:spcAft>
              <a:tabLst>
                <a:tab pos="174625" algn="l"/>
              </a:tabLst>
              <a:defRPr sz="2400">
                <a:solidFill>
                  <a:schemeClr val="tx1"/>
                </a:solidFill>
                <a:latin typeface="Times" charset="0"/>
              </a:defRPr>
            </a:lvl8pPr>
            <a:lvl9pPr eaLnBrk="0" fontAlgn="base" hangingPunct="0">
              <a:spcBef>
                <a:spcPct val="0"/>
              </a:spcBef>
              <a:spcAft>
                <a:spcPct val="0"/>
              </a:spcAft>
              <a:tabLst>
                <a:tab pos="174625" algn="l"/>
              </a:tabLst>
              <a:defRPr sz="2400">
                <a:solidFill>
                  <a:schemeClr val="tx1"/>
                </a:solidFill>
                <a:latin typeface="Times" charset="0"/>
              </a:defRPr>
            </a:lvl9pPr>
          </a:lstStyle>
          <a:p>
            <a:pPr>
              <a:lnSpc>
                <a:spcPct val="110000"/>
              </a:lnSpc>
              <a:spcBef>
                <a:spcPct val="50000"/>
              </a:spcBef>
            </a:pPr>
            <a:r>
              <a:rPr lang="en-GB" sz="1800">
                <a:latin typeface="Arial" pitchFamily="34" charset="0"/>
                <a:cs typeface="Arial" pitchFamily="34" charset="0"/>
              </a:rPr>
              <a:t>-	Useful for some international comparisons, 	decreases with motorization</a:t>
            </a:r>
          </a:p>
          <a:p>
            <a:pPr>
              <a:lnSpc>
                <a:spcPct val="110000"/>
              </a:lnSpc>
              <a:spcBef>
                <a:spcPct val="50000"/>
              </a:spcBef>
            </a:pPr>
            <a:r>
              <a:rPr lang="en-GB" sz="1800">
                <a:latin typeface="Arial" pitchFamily="34" charset="0"/>
                <a:cs typeface="Arial" pitchFamily="34" charset="0"/>
              </a:rPr>
              <a:t>-	Does not take into account non-motorized 	travel</a:t>
            </a:r>
            <a:endParaRPr lang="en-US" sz="1800">
              <a:latin typeface="Arial" pitchFamily="34" charset="0"/>
              <a:cs typeface="Arial" pitchFamily="34" charset="0"/>
            </a:endParaRPr>
          </a:p>
        </p:txBody>
      </p:sp>
      <p:sp>
        <p:nvSpPr>
          <p:cNvPr id="110607" name="Rectangle 15"/>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Indicators to measure the problem</a:t>
            </a:r>
          </a:p>
        </p:txBody>
      </p:sp>
    </p:spTree>
    <p:extLst>
      <p:ext uri="{BB962C8B-B14F-4D97-AF65-F5344CB8AC3E}">
        <p14:creationId xmlns:p14="http://schemas.microsoft.com/office/powerpoint/2010/main" xmlns="" val="4100927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2"/>
          <p:cNvSpPr>
            <a:spLocks noGrp="1"/>
          </p:cNvSpPr>
          <p:nvPr>
            <p:ph type="dt" sz="half" idx="11"/>
          </p:nvPr>
        </p:nvSpPr>
        <p:spPr/>
        <p:txBody>
          <a:bodyPr/>
          <a:lstStyle/>
          <a:p>
            <a:fld id="{E9CE695F-853D-4065-82FA-53A81D4E78FD}" type="slidenum">
              <a:rPr lang="en-US"/>
              <a:pPr/>
              <a:t>18</a:t>
            </a:fld>
            <a:r>
              <a:rPr lang="en-US"/>
              <a:t>│</a:t>
            </a:r>
          </a:p>
        </p:txBody>
      </p:sp>
      <p:sp>
        <p:nvSpPr>
          <p:cNvPr id="111622" name="Rectangle 6"/>
          <p:cNvSpPr>
            <a:spLocks noChangeArrowheads="1"/>
          </p:cNvSpPr>
          <p:nvPr/>
        </p:nvSpPr>
        <p:spPr bwMode="auto">
          <a:xfrm>
            <a:off x="3273425" y="1871663"/>
            <a:ext cx="5114925" cy="1943100"/>
          </a:xfrm>
          <a:prstGeom prst="rect">
            <a:avLst/>
          </a:prstGeom>
          <a:solidFill>
            <a:srgbClr val="00CCFF">
              <a:alpha val="45000"/>
            </a:srgbClr>
          </a:solidFill>
          <a:ln>
            <a:noFill/>
          </a:ln>
          <a:effectLst/>
          <a:extLst>
            <a:ext uri="{91240B29-F687-4F45-9708-019B960494DF}">
              <a14:hiddenLine xmlns:a14="http://schemas.microsoft.com/office/drawing/2010/main" xmlns="" w="9525">
                <a:solidFill>
                  <a:srgbClr val="000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623" name="Text Box 7"/>
          <p:cNvSpPr txBox="1">
            <a:spLocks noChangeArrowheads="1"/>
          </p:cNvSpPr>
          <p:nvPr/>
        </p:nvSpPr>
        <p:spPr bwMode="auto">
          <a:xfrm>
            <a:off x="3276600" y="1871663"/>
            <a:ext cx="5040313"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25000"/>
              </a:lnSpc>
              <a:spcBef>
                <a:spcPct val="50000"/>
              </a:spcBef>
            </a:pPr>
            <a:r>
              <a:rPr lang="en-GB" sz="1800">
                <a:latin typeface="Arial" pitchFamily="34" charset="0"/>
                <a:cs typeface="Arial" pitchFamily="34" charset="0"/>
              </a:rPr>
              <a:t>Measures healthy life years lost to disability and mortality. One disability-adjusted life year lost is equal to one year of healthy life lost, either due to premature death or disability</a:t>
            </a:r>
            <a:endParaRPr lang="en-US" sz="1800">
              <a:latin typeface="Arial" pitchFamily="34" charset="0"/>
              <a:cs typeface="Arial" pitchFamily="34" charset="0"/>
            </a:endParaRPr>
          </a:p>
        </p:txBody>
      </p:sp>
      <p:sp>
        <p:nvSpPr>
          <p:cNvPr id="111621" name="Text Box 5"/>
          <p:cNvSpPr txBox="1">
            <a:spLocks noChangeArrowheads="1"/>
          </p:cNvSpPr>
          <p:nvPr/>
        </p:nvSpPr>
        <p:spPr bwMode="auto">
          <a:xfrm>
            <a:off x="185738" y="1136650"/>
            <a:ext cx="5905500" cy="566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30000"/>
              </a:lnSpc>
              <a:spcBef>
                <a:spcPct val="50000"/>
              </a:spcBef>
              <a:buClr>
                <a:srgbClr val="008000"/>
              </a:buClr>
              <a:buFontTx/>
              <a:buChar char="•"/>
            </a:pPr>
            <a:r>
              <a:rPr lang="en-GB">
                <a:latin typeface="Arial" pitchFamily="34" charset="0"/>
                <a:cs typeface="Arial" pitchFamily="34" charset="0"/>
              </a:rPr>
              <a:t> 	Disability-adjusted life years (DALYs)</a:t>
            </a:r>
          </a:p>
        </p:txBody>
      </p:sp>
      <p:grpSp>
        <p:nvGrpSpPr>
          <p:cNvPr id="111624" name="Group 8"/>
          <p:cNvGrpSpPr>
            <a:grpSpLocks/>
          </p:cNvGrpSpPr>
          <p:nvPr/>
        </p:nvGrpSpPr>
        <p:grpSpPr bwMode="auto">
          <a:xfrm>
            <a:off x="1216025" y="2216150"/>
            <a:ext cx="1944688" cy="720725"/>
            <a:chOff x="748" y="1207"/>
            <a:chExt cx="1225" cy="454"/>
          </a:xfrm>
        </p:grpSpPr>
        <p:sp>
          <p:nvSpPr>
            <p:cNvPr id="111625" name="AutoShape 9"/>
            <p:cNvSpPr>
              <a:spLocks noChangeArrowheads="1"/>
            </p:cNvSpPr>
            <p:nvPr/>
          </p:nvSpPr>
          <p:spPr bwMode="auto">
            <a:xfrm>
              <a:off x="748" y="1207"/>
              <a:ext cx="1225" cy="454"/>
            </a:xfrm>
            <a:prstGeom prst="rightArrowCallout">
              <a:avLst>
                <a:gd name="adj1" fmla="val 25000"/>
                <a:gd name="adj2" fmla="val 25000"/>
                <a:gd name="adj3" fmla="val 4497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626" name="Text Box 10"/>
            <p:cNvSpPr txBox="1">
              <a:spLocks noChangeArrowheads="1"/>
            </p:cNvSpPr>
            <p:nvPr/>
          </p:nvSpPr>
          <p:spPr bwMode="auto">
            <a:xfrm>
              <a:off x="784" y="1307"/>
              <a:ext cx="77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sz="1600">
                  <a:latin typeface="Arial" pitchFamily="34" charset="0"/>
                  <a:cs typeface="Arial" pitchFamily="34" charset="0"/>
                </a:rPr>
                <a:t>Description</a:t>
              </a:r>
              <a:endParaRPr lang="en-US" sz="1600">
                <a:latin typeface="Arial" pitchFamily="34" charset="0"/>
                <a:cs typeface="Arial" pitchFamily="34" charset="0"/>
              </a:endParaRPr>
            </a:p>
          </p:txBody>
        </p:sp>
      </p:grpSp>
      <p:sp>
        <p:nvSpPr>
          <p:cNvPr id="111627" name="AutoShape 11"/>
          <p:cNvSpPr>
            <a:spLocks noChangeArrowheads="1"/>
          </p:cNvSpPr>
          <p:nvPr/>
        </p:nvSpPr>
        <p:spPr bwMode="auto">
          <a:xfrm>
            <a:off x="1258888" y="4175125"/>
            <a:ext cx="1944687" cy="720725"/>
          </a:xfrm>
          <a:prstGeom prst="rightArrowCallout">
            <a:avLst>
              <a:gd name="adj1" fmla="val 25000"/>
              <a:gd name="adj2" fmla="val 25000"/>
              <a:gd name="adj3" fmla="val 4497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628" name="Text Box 12"/>
          <p:cNvSpPr txBox="1">
            <a:spLocks noChangeArrowheads="1"/>
          </p:cNvSpPr>
          <p:nvPr/>
        </p:nvSpPr>
        <p:spPr bwMode="auto">
          <a:xfrm>
            <a:off x="1330325" y="4233863"/>
            <a:ext cx="12255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GB" sz="1600">
                <a:latin typeface="Arial" pitchFamily="34" charset="0"/>
                <a:cs typeface="Arial" pitchFamily="34" charset="0"/>
              </a:rPr>
              <a:t>Use and limitations</a:t>
            </a:r>
            <a:endParaRPr lang="en-US" sz="1600">
              <a:latin typeface="Arial" pitchFamily="34" charset="0"/>
              <a:cs typeface="Arial" pitchFamily="34" charset="0"/>
            </a:endParaRPr>
          </a:p>
        </p:txBody>
      </p:sp>
      <p:sp>
        <p:nvSpPr>
          <p:cNvPr id="111629" name="Rectangle 13"/>
          <p:cNvSpPr>
            <a:spLocks noChangeArrowheads="1"/>
          </p:cNvSpPr>
          <p:nvPr/>
        </p:nvSpPr>
        <p:spPr bwMode="auto">
          <a:xfrm>
            <a:off x="3275013" y="4002088"/>
            <a:ext cx="5113337" cy="1685925"/>
          </a:xfrm>
          <a:prstGeom prst="rect">
            <a:avLst/>
          </a:prstGeom>
          <a:solidFill>
            <a:srgbClr val="00CCFF">
              <a:alpha val="45000"/>
            </a:srgbClr>
          </a:solidFill>
          <a:ln>
            <a:noFill/>
          </a:ln>
          <a:effectLst/>
          <a:extLst>
            <a:ext uri="{91240B29-F687-4F45-9708-019B960494DF}">
              <a14:hiddenLine xmlns:a14="http://schemas.microsoft.com/office/drawing/2010/main" xmlns="" w="9525">
                <a:solidFill>
                  <a:srgbClr val="000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1630" name="Text Box 14"/>
          <p:cNvSpPr txBox="1">
            <a:spLocks noChangeArrowheads="1"/>
          </p:cNvSpPr>
          <p:nvPr/>
        </p:nvSpPr>
        <p:spPr bwMode="auto">
          <a:xfrm>
            <a:off x="3403600" y="4117975"/>
            <a:ext cx="5040313" cy="1436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174625" algn="l"/>
              </a:tabLst>
              <a:defRPr sz="2400">
                <a:solidFill>
                  <a:schemeClr val="tx1"/>
                </a:solidFill>
                <a:latin typeface="Times" charset="0"/>
              </a:defRPr>
            </a:lvl1pPr>
            <a:lvl2pPr>
              <a:tabLst>
                <a:tab pos="174625" algn="l"/>
              </a:tabLst>
              <a:defRPr sz="2400">
                <a:solidFill>
                  <a:schemeClr val="tx1"/>
                </a:solidFill>
                <a:latin typeface="Times" charset="0"/>
              </a:defRPr>
            </a:lvl2pPr>
            <a:lvl3pPr>
              <a:tabLst>
                <a:tab pos="174625" algn="l"/>
              </a:tabLst>
              <a:defRPr sz="2400">
                <a:solidFill>
                  <a:schemeClr val="tx1"/>
                </a:solidFill>
                <a:latin typeface="Times" charset="0"/>
              </a:defRPr>
            </a:lvl3pPr>
            <a:lvl4pPr>
              <a:tabLst>
                <a:tab pos="174625" algn="l"/>
              </a:tabLst>
              <a:defRPr sz="2400">
                <a:solidFill>
                  <a:schemeClr val="tx1"/>
                </a:solidFill>
                <a:latin typeface="Times" charset="0"/>
              </a:defRPr>
            </a:lvl4pPr>
            <a:lvl5pPr>
              <a:tabLst>
                <a:tab pos="174625" algn="l"/>
              </a:tabLst>
              <a:defRPr sz="2400">
                <a:solidFill>
                  <a:schemeClr val="tx1"/>
                </a:solidFill>
                <a:latin typeface="Times" charset="0"/>
              </a:defRPr>
            </a:lvl5pPr>
            <a:lvl6pPr eaLnBrk="0" fontAlgn="base" hangingPunct="0">
              <a:spcBef>
                <a:spcPct val="0"/>
              </a:spcBef>
              <a:spcAft>
                <a:spcPct val="0"/>
              </a:spcAft>
              <a:tabLst>
                <a:tab pos="174625" algn="l"/>
              </a:tabLst>
              <a:defRPr sz="2400">
                <a:solidFill>
                  <a:schemeClr val="tx1"/>
                </a:solidFill>
                <a:latin typeface="Times" charset="0"/>
              </a:defRPr>
            </a:lvl6pPr>
            <a:lvl7pPr eaLnBrk="0" fontAlgn="base" hangingPunct="0">
              <a:spcBef>
                <a:spcPct val="0"/>
              </a:spcBef>
              <a:spcAft>
                <a:spcPct val="0"/>
              </a:spcAft>
              <a:tabLst>
                <a:tab pos="174625" algn="l"/>
              </a:tabLst>
              <a:defRPr sz="2400">
                <a:solidFill>
                  <a:schemeClr val="tx1"/>
                </a:solidFill>
                <a:latin typeface="Times" charset="0"/>
              </a:defRPr>
            </a:lvl7pPr>
            <a:lvl8pPr eaLnBrk="0" fontAlgn="base" hangingPunct="0">
              <a:spcBef>
                <a:spcPct val="0"/>
              </a:spcBef>
              <a:spcAft>
                <a:spcPct val="0"/>
              </a:spcAft>
              <a:tabLst>
                <a:tab pos="174625" algn="l"/>
              </a:tabLst>
              <a:defRPr sz="2400">
                <a:solidFill>
                  <a:schemeClr val="tx1"/>
                </a:solidFill>
                <a:latin typeface="Times" charset="0"/>
              </a:defRPr>
            </a:lvl8pPr>
            <a:lvl9pPr eaLnBrk="0" fontAlgn="base" hangingPunct="0">
              <a:spcBef>
                <a:spcPct val="0"/>
              </a:spcBef>
              <a:spcAft>
                <a:spcPct val="0"/>
              </a:spcAft>
              <a:tabLst>
                <a:tab pos="174625" algn="l"/>
              </a:tabLst>
              <a:defRPr sz="2400">
                <a:solidFill>
                  <a:schemeClr val="tx1"/>
                </a:solidFill>
                <a:latin typeface="Times" charset="0"/>
              </a:defRPr>
            </a:lvl9pPr>
          </a:lstStyle>
          <a:p>
            <a:pPr>
              <a:lnSpc>
                <a:spcPct val="110000"/>
              </a:lnSpc>
              <a:spcBef>
                <a:spcPct val="50000"/>
              </a:spcBef>
            </a:pPr>
            <a:r>
              <a:rPr lang="en-GB" sz="1800">
                <a:latin typeface="Arial" pitchFamily="34" charset="0"/>
                <a:cs typeface="Arial" pitchFamily="34" charset="0"/>
              </a:rPr>
              <a:t>-	DALYs combine both mortality and disability</a:t>
            </a:r>
          </a:p>
          <a:p>
            <a:pPr>
              <a:lnSpc>
                <a:spcPct val="110000"/>
              </a:lnSpc>
              <a:spcBef>
                <a:spcPct val="50000"/>
              </a:spcBef>
            </a:pPr>
            <a:r>
              <a:rPr lang="en-GB" sz="1800">
                <a:latin typeface="Arial" pitchFamily="34" charset="0"/>
                <a:cs typeface="Arial" pitchFamily="34" charset="0"/>
              </a:rPr>
              <a:t>-	DALYs do not include all the health 	consequences associated with injury such as 	mental health consequences</a:t>
            </a:r>
            <a:endParaRPr lang="en-US" sz="1800">
              <a:latin typeface="Arial" pitchFamily="34" charset="0"/>
              <a:cs typeface="Arial" pitchFamily="34" charset="0"/>
            </a:endParaRPr>
          </a:p>
        </p:txBody>
      </p:sp>
      <p:sp>
        <p:nvSpPr>
          <p:cNvPr id="111631" name="Rectangle 15"/>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Indicators to measure the problem</a:t>
            </a:r>
          </a:p>
        </p:txBody>
      </p:sp>
    </p:spTree>
    <p:extLst>
      <p:ext uri="{BB962C8B-B14F-4D97-AF65-F5344CB8AC3E}">
        <p14:creationId xmlns:p14="http://schemas.microsoft.com/office/powerpoint/2010/main" xmlns="" val="13453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E0CB8899-A05C-451D-A780-04709A7DB119}" type="slidenum">
              <a:rPr lang="en-US"/>
              <a:pPr/>
              <a:t>19</a:t>
            </a:fld>
            <a:r>
              <a:rPr lang="en-US"/>
              <a:t>│</a:t>
            </a:r>
          </a:p>
        </p:txBody>
      </p:sp>
      <p:sp>
        <p:nvSpPr>
          <p:cNvPr id="101381" name="Text Box 5"/>
          <p:cNvSpPr txBox="1">
            <a:spLocks noChangeArrowheads="1"/>
          </p:cNvSpPr>
          <p:nvPr/>
        </p:nvSpPr>
        <p:spPr bwMode="auto">
          <a:xfrm>
            <a:off x="539750" y="1312863"/>
            <a:ext cx="8135938" cy="4144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30000"/>
              </a:lnSpc>
              <a:spcBef>
                <a:spcPct val="50000"/>
              </a:spcBef>
              <a:buClr>
                <a:srgbClr val="008000"/>
              </a:buClr>
              <a:buFontTx/>
              <a:buChar char="•"/>
            </a:pPr>
            <a:r>
              <a:rPr lang="en-GB">
                <a:latin typeface="Arial" pitchFamily="34" charset="0"/>
                <a:cs typeface="Arial" pitchFamily="34" charset="0"/>
              </a:rPr>
              <a:t> 	A  basis for generating data and evidence.</a:t>
            </a:r>
          </a:p>
          <a:p>
            <a:pPr>
              <a:lnSpc>
                <a:spcPct val="130000"/>
              </a:lnSpc>
              <a:spcBef>
                <a:spcPct val="50000"/>
              </a:spcBef>
              <a:buClr>
                <a:srgbClr val="008000"/>
              </a:buClr>
              <a:buFontTx/>
              <a:buChar char="•"/>
            </a:pPr>
            <a:r>
              <a:rPr lang="en-GB">
                <a:latin typeface="Arial" pitchFamily="34" charset="0"/>
                <a:cs typeface="Arial" pitchFamily="34" charset="0"/>
              </a:rPr>
              <a:t> 	A basis for informed decision-making.</a:t>
            </a:r>
          </a:p>
          <a:p>
            <a:pPr>
              <a:lnSpc>
                <a:spcPct val="130000"/>
              </a:lnSpc>
              <a:spcBef>
                <a:spcPct val="50000"/>
              </a:spcBef>
              <a:buClr>
                <a:srgbClr val="008000"/>
              </a:buClr>
              <a:buFontTx/>
              <a:buChar char="•"/>
            </a:pPr>
            <a:r>
              <a:rPr lang="en-GB">
                <a:latin typeface="Arial" pitchFamily="34" charset="0"/>
                <a:cs typeface="Arial" pitchFamily="34" charset="0"/>
              </a:rPr>
              <a:t> 	Develop national research capacity.</a:t>
            </a:r>
          </a:p>
          <a:p>
            <a:pPr>
              <a:lnSpc>
                <a:spcPct val="130000"/>
              </a:lnSpc>
              <a:spcBef>
                <a:spcPct val="50000"/>
              </a:spcBef>
              <a:buClr>
                <a:srgbClr val="008000"/>
              </a:buClr>
              <a:buFontTx/>
              <a:buChar char="•"/>
            </a:pPr>
            <a:r>
              <a:rPr lang="en-GB">
                <a:latin typeface="Arial" pitchFamily="34" charset="0"/>
                <a:cs typeface="Arial" pitchFamily="34" charset="0"/>
              </a:rPr>
              <a:t>	National and community research vital to identify local 	problems.</a:t>
            </a:r>
          </a:p>
          <a:p>
            <a:pPr>
              <a:lnSpc>
                <a:spcPct val="130000"/>
              </a:lnSpc>
              <a:spcBef>
                <a:spcPct val="50000"/>
              </a:spcBef>
              <a:buClr>
                <a:srgbClr val="008000"/>
              </a:buClr>
              <a:buFontTx/>
              <a:buChar char="•"/>
            </a:pPr>
            <a:r>
              <a:rPr lang="en-GB">
                <a:latin typeface="Arial" pitchFamily="34" charset="0"/>
                <a:cs typeface="Arial" pitchFamily="34" charset="0"/>
              </a:rPr>
              <a:t> 	Independence of research essential to ensure quality 	and minimize political pressure.</a:t>
            </a:r>
          </a:p>
        </p:txBody>
      </p:sp>
      <p:sp>
        <p:nvSpPr>
          <p:cNvPr id="101382" name="Rectangle 6"/>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lnSpc>
                <a:spcPct val="125000"/>
              </a:lnSpc>
              <a:tabLst>
                <a:tab pos="536575" algn="l"/>
              </a:tabLst>
            </a:pPr>
            <a:r>
              <a:rPr lang="en-US">
                <a:solidFill>
                  <a:schemeClr val="bg1"/>
                </a:solidFill>
                <a:latin typeface="Lucida Handwriting" pitchFamily="66" charset="0"/>
                <a:cs typeface="Arial" pitchFamily="34" charset="0"/>
              </a:rPr>
              <a:t>	Continue to conduct research and invest in 					research capacity</a:t>
            </a:r>
          </a:p>
        </p:txBody>
      </p:sp>
    </p:spTree>
    <p:extLst>
      <p:ext uri="{BB962C8B-B14F-4D97-AF65-F5344CB8AC3E}">
        <p14:creationId xmlns:p14="http://schemas.microsoft.com/office/powerpoint/2010/main" xmlns="" val="170489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p:txBody>
          <a:bodyPr/>
          <a:lstStyle/>
          <a:p>
            <a:r>
              <a:rPr lang="en-US" b="1" dirty="0">
                <a:solidFill>
                  <a:srgbClr val="C00000"/>
                </a:solidFill>
              </a:rPr>
              <a:t>Presentation </a:t>
            </a:r>
            <a:r>
              <a:rPr lang="en-US" b="1" dirty="0" smtClean="0">
                <a:solidFill>
                  <a:srgbClr val="C00000"/>
                </a:solidFill>
              </a:rPr>
              <a:t>Outline</a:t>
            </a:r>
            <a:endParaRPr lang="en-US" b="1" dirty="0">
              <a:solidFill>
                <a:srgbClr val="C00000"/>
              </a:solidFill>
            </a:endParaRPr>
          </a:p>
        </p:txBody>
      </p:sp>
      <p:sp>
        <p:nvSpPr>
          <p:cNvPr id="20482" name="Rectangle 2"/>
          <p:cNvSpPr>
            <a:spLocks noGrp="1" noChangeArrowheads="1"/>
          </p:cNvSpPr>
          <p:nvPr>
            <p:ph idx="4294967295"/>
          </p:nvPr>
        </p:nvSpPr>
        <p:spPr>
          <a:xfrm>
            <a:off x="914400" y="1488854"/>
            <a:ext cx="7330008" cy="4525963"/>
          </a:xfrm>
        </p:spPr>
        <p:txBody>
          <a:bodyPr>
            <a:normAutofit/>
          </a:bodyPr>
          <a:lstStyle/>
          <a:p>
            <a:r>
              <a:rPr lang="en-US" dirty="0" smtClean="0"/>
              <a:t>Engineering Approach to Road Crash analysis</a:t>
            </a:r>
            <a:endParaRPr lang="en-US" dirty="0"/>
          </a:p>
          <a:p>
            <a:r>
              <a:rPr lang="en-US" dirty="0" smtClean="0"/>
              <a:t>Karachi scenario</a:t>
            </a:r>
          </a:p>
          <a:p>
            <a:r>
              <a:rPr lang="en-US" dirty="0" smtClean="0"/>
              <a:t>Safe system Framework</a:t>
            </a:r>
          </a:p>
          <a:p>
            <a:r>
              <a:rPr lang="en-US" dirty="0" smtClean="0"/>
              <a:t>Road safety design and traffic management</a:t>
            </a:r>
            <a:endParaRPr lang="en-US" dirty="0"/>
          </a:p>
          <a:p>
            <a:r>
              <a:rPr lang="en-US" dirty="0" smtClean="0"/>
              <a:t>Conclusions and Recommendations</a:t>
            </a:r>
            <a:endParaRPr lang="en-US" dirty="0"/>
          </a:p>
        </p:txBody>
      </p:sp>
      <p:sp>
        <p:nvSpPr>
          <p:cNvPr id="5" name="TextBox 4"/>
          <p:cNvSpPr txBox="1"/>
          <p:nvPr/>
        </p:nvSpPr>
        <p:spPr>
          <a:xfrm>
            <a:off x="2600298" y="6152370"/>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0A17DCB5-0FCD-4C9A-9D2F-3786026D5AC8}" type="slidenum">
              <a:rPr lang="en-US"/>
              <a:pPr/>
              <a:t>20</a:t>
            </a:fld>
            <a:r>
              <a:rPr lang="en-US"/>
              <a:t>│</a:t>
            </a:r>
          </a:p>
        </p:txBody>
      </p:sp>
      <p:sp>
        <p:nvSpPr>
          <p:cNvPr id="114693" name="Text Box 5"/>
          <p:cNvSpPr txBox="1">
            <a:spLocks noChangeArrowheads="1"/>
          </p:cNvSpPr>
          <p:nvPr/>
        </p:nvSpPr>
        <p:spPr bwMode="auto">
          <a:xfrm>
            <a:off x="250825" y="1252538"/>
            <a:ext cx="8555038" cy="4806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40000"/>
              </a:lnSpc>
              <a:spcBef>
                <a:spcPct val="30000"/>
              </a:spcBef>
              <a:buClr>
                <a:srgbClr val="008000"/>
              </a:buClr>
              <a:buFontTx/>
              <a:buChar char="•"/>
            </a:pPr>
            <a:r>
              <a:rPr lang="en-GB" sz="2200">
                <a:latin typeface="Arial" pitchFamily="34" charset="0"/>
                <a:cs typeface="Arial" pitchFamily="34" charset="0"/>
              </a:rPr>
              <a:t> 	Evidence is needed for decision-making and planning.</a:t>
            </a:r>
          </a:p>
          <a:p>
            <a:pPr>
              <a:lnSpc>
                <a:spcPct val="140000"/>
              </a:lnSpc>
              <a:spcBef>
                <a:spcPct val="30000"/>
              </a:spcBef>
              <a:buClr>
                <a:srgbClr val="008000"/>
              </a:buClr>
              <a:buFontTx/>
              <a:buChar char="•"/>
            </a:pPr>
            <a:r>
              <a:rPr lang="en-GB" sz="2200">
                <a:latin typeface="Arial" pitchFamily="34" charset="0"/>
                <a:cs typeface="Arial" pitchFamily="34" charset="0"/>
              </a:rPr>
              <a:t> 	Reliable data and evidence are essential.</a:t>
            </a:r>
          </a:p>
          <a:p>
            <a:pPr>
              <a:lnSpc>
                <a:spcPct val="140000"/>
              </a:lnSpc>
              <a:spcBef>
                <a:spcPct val="30000"/>
              </a:spcBef>
              <a:buClr>
                <a:srgbClr val="008000"/>
              </a:buClr>
              <a:buFontTx/>
              <a:buChar char="•"/>
            </a:pPr>
            <a:r>
              <a:rPr lang="en-GB" sz="2200">
                <a:latin typeface="Arial" pitchFamily="34" charset="0"/>
                <a:cs typeface="Arial" pitchFamily="34" charset="0"/>
              </a:rPr>
              <a:t> 	Police departments and hospitals are major sources of road 	traffic injury data.</a:t>
            </a:r>
          </a:p>
          <a:p>
            <a:pPr>
              <a:lnSpc>
                <a:spcPct val="140000"/>
              </a:lnSpc>
              <a:spcBef>
                <a:spcPct val="30000"/>
              </a:spcBef>
              <a:buClr>
                <a:srgbClr val="008000"/>
              </a:buClr>
              <a:buFontTx/>
              <a:buChar char="•"/>
            </a:pPr>
            <a:r>
              <a:rPr lang="en-GB" sz="2200">
                <a:latin typeface="Arial" pitchFamily="34" charset="0"/>
                <a:cs typeface="Arial" pitchFamily="34" charset="0"/>
              </a:rPr>
              <a:t>	Ensure access, harmonization and linkages between different  	data sources and users.</a:t>
            </a:r>
          </a:p>
          <a:p>
            <a:pPr>
              <a:lnSpc>
                <a:spcPct val="140000"/>
              </a:lnSpc>
              <a:spcBef>
                <a:spcPct val="30000"/>
              </a:spcBef>
              <a:buClr>
                <a:srgbClr val="008000"/>
              </a:buClr>
              <a:buFontTx/>
              <a:buChar char="•"/>
            </a:pPr>
            <a:r>
              <a:rPr lang="en-GB" sz="2200">
                <a:latin typeface="Arial" pitchFamily="34" charset="0"/>
                <a:cs typeface="Arial" pitchFamily="34" charset="0"/>
              </a:rPr>
              <a:t>   Several problems and concerns with road traffic injury data.</a:t>
            </a:r>
          </a:p>
          <a:p>
            <a:pPr>
              <a:lnSpc>
                <a:spcPct val="140000"/>
              </a:lnSpc>
              <a:spcBef>
                <a:spcPct val="30000"/>
              </a:spcBef>
              <a:buClr>
                <a:srgbClr val="008000"/>
              </a:buClr>
              <a:buFontTx/>
              <a:buChar char="•"/>
            </a:pPr>
            <a:r>
              <a:rPr lang="en-GB" sz="2200">
                <a:latin typeface="Arial" pitchFamily="34" charset="0"/>
                <a:cs typeface="Arial" pitchFamily="34" charset="0"/>
              </a:rPr>
              <a:t>   A need for continuous research and research capacity 	development</a:t>
            </a:r>
            <a:r>
              <a:rPr lang="en-GB" sz="2000"/>
              <a:t>.</a:t>
            </a:r>
            <a:endParaRPr lang="en-GB" sz="2000">
              <a:latin typeface="Arial" pitchFamily="34" charset="0"/>
              <a:cs typeface="Arial" pitchFamily="34" charset="0"/>
            </a:endParaRPr>
          </a:p>
        </p:txBody>
      </p:sp>
      <p:sp>
        <p:nvSpPr>
          <p:cNvPr id="114694" name="Rectangle 6"/>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Key points</a:t>
            </a:r>
          </a:p>
        </p:txBody>
      </p:sp>
    </p:spTree>
    <p:extLst>
      <p:ext uri="{BB962C8B-B14F-4D97-AF65-F5344CB8AC3E}">
        <p14:creationId xmlns:p14="http://schemas.microsoft.com/office/powerpoint/2010/main" xmlns="" val="357072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F956525E-9A78-4392-97CD-ADA041B29292}" type="slidenum">
              <a:rPr lang="en-US"/>
              <a:pPr/>
              <a:t>21</a:t>
            </a:fld>
            <a:r>
              <a:rPr lang="en-US"/>
              <a:t>│</a:t>
            </a:r>
          </a:p>
        </p:txBody>
      </p:sp>
      <p:sp>
        <p:nvSpPr>
          <p:cNvPr id="124932" name="Rectangle 4"/>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Questions to think about</a:t>
            </a:r>
          </a:p>
        </p:txBody>
      </p:sp>
      <p:sp>
        <p:nvSpPr>
          <p:cNvPr id="124934" name="Text Box 6"/>
          <p:cNvSpPr txBox="1">
            <a:spLocks noChangeArrowheads="1"/>
          </p:cNvSpPr>
          <p:nvPr/>
        </p:nvSpPr>
        <p:spPr bwMode="auto">
          <a:xfrm>
            <a:off x="-47625" y="1212850"/>
            <a:ext cx="9012238" cy="4748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tabLst>
                <a:tab pos="623888" algn="l"/>
              </a:tabLst>
              <a:defRPr sz="2400">
                <a:solidFill>
                  <a:schemeClr val="tx1"/>
                </a:solidFill>
                <a:latin typeface="Times" charset="0"/>
              </a:defRPr>
            </a:lvl1pPr>
            <a:lvl2pPr marL="636588" indent="-179388">
              <a:tabLst>
                <a:tab pos="623888" algn="l"/>
              </a:tabLst>
              <a:defRPr sz="2400">
                <a:solidFill>
                  <a:schemeClr val="tx1"/>
                </a:solidFill>
                <a:latin typeface="Times" charset="0"/>
              </a:defRPr>
            </a:lvl2pPr>
            <a:lvl3pPr marL="1449388" indent="-457200">
              <a:tabLst>
                <a:tab pos="623888" algn="l"/>
              </a:tabLst>
              <a:defRPr sz="2400">
                <a:solidFill>
                  <a:schemeClr val="tx1"/>
                </a:solidFill>
                <a:latin typeface="Times" charset="0"/>
              </a:defRPr>
            </a:lvl3pPr>
            <a:lvl4pPr marL="2085975" indent="-457200">
              <a:tabLst>
                <a:tab pos="623888" algn="l"/>
              </a:tabLst>
              <a:defRPr sz="2400">
                <a:solidFill>
                  <a:schemeClr val="tx1"/>
                </a:solidFill>
                <a:latin typeface="Times" charset="0"/>
              </a:defRPr>
            </a:lvl4pPr>
            <a:lvl5pPr marL="2722563" indent="-457200">
              <a:tabLst>
                <a:tab pos="623888" algn="l"/>
              </a:tabLst>
              <a:defRPr sz="2400">
                <a:solidFill>
                  <a:schemeClr val="tx1"/>
                </a:solidFill>
                <a:latin typeface="Times" charset="0"/>
              </a:defRPr>
            </a:lvl5pPr>
            <a:lvl6pPr marL="3179763" indent="-457200" eaLnBrk="0" fontAlgn="base" hangingPunct="0">
              <a:spcBef>
                <a:spcPct val="0"/>
              </a:spcBef>
              <a:spcAft>
                <a:spcPct val="0"/>
              </a:spcAft>
              <a:tabLst>
                <a:tab pos="623888" algn="l"/>
              </a:tabLst>
              <a:defRPr sz="2400">
                <a:solidFill>
                  <a:schemeClr val="tx1"/>
                </a:solidFill>
                <a:latin typeface="Times" charset="0"/>
              </a:defRPr>
            </a:lvl6pPr>
            <a:lvl7pPr marL="3636963" indent="-457200" eaLnBrk="0" fontAlgn="base" hangingPunct="0">
              <a:spcBef>
                <a:spcPct val="0"/>
              </a:spcBef>
              <a:spcAft>
                <a:spcPct val="0"/>
              </a:spcAft>
              <a:tabLst>
                <a:tab pos="623888" algn="l"/>
              </a:tabLst>
              <a:defRPr sz="2400">
                <a:solidFill>
                  <a:schemeClr val="tx1"/>
                </a:solidFill>
                <a:latin typeface="Times" charset="0"/>
              </a:defRPr>
            </a:lvl7pPr>
            <a:lvl8pPr marL="4094163" indent="-457200" eaLnBrk="0" fontAlgn="base" hangingPunct="0">
              <a:spcBef>
                <a:spcPct val="0"/>
              </a:spcBef>
              <a:spcAft>
                <a:spcPct val="0"/>
              </a:spcAft>
              <a:tabLst>
                <a:tab pos="623888" algn="l"/>
              </a:tabLst>
              <a:defRPr sz="2400">
                <a:solidFill>
                  <a:schemeClr val="tx1"/>
                </a:solidFill>
                <a:latin typeface="Times" charset="0"/>
              </a:defRPr>
            </a:lvl8pPr>
            <a:lvl9pPr marL="4551363" indent="-457200" eaLnBrk="0" fontAlgn="base" hangingPunct="0">
              <a:spcBef>
                <a:spcPct val="0"/>
              </a:spcBef>
              <a:spcAft>
                <a:spcPct val="0"/>
              </a:spcAft>
              <a:tabLst>
                <a:tab pos="623888" algn="l"/>
              </a:tabLst>
              <a:defRPr sz="2400">
                <a:solidFill>
                  <a:schemeClr val="tx1"/>
                </a:solidFill>
                <a:latin typeface="Times" charset="0"/>
              </a:defRPr>
            </a:lvl9pPr>
          </a:lstStyle>
          <a:p>
            <a:pPr lvl="1">
              <a:lnSpc>
                <a:spcPct val="120000"/>
              </a:lnSpc>
            </a:pPr>
            <a:r>
              <a:rPr lang="en-US">
                <a:latin typeface="Arial" pitchFamily="34" charset="0"/>
                <a:cs typeface="Arial" pitchFamily="34" charset="0"/>
              </a:rPr>
              <a:t>a)	Based on your experience, identify any two major 	decisions you have made in the past regarding road 	traffic injury prevention. Explain what was the basis for 	making these decisions. Did you consider the evidence 	base when making the two decisions?</a:t>
            </a:r>
          </a:p>
          <a:p>
            <a:pPr lvl="1">
              <a:lnSpc>
                <a:spcPct val="120000"/>
              </a:lnSpc>
            </a:pPr>
            <a:endParaRPr lang="en-US" sz="1500">
              <a:latin typeface="Arial" pitchFamily="34" charset="0"/>
              <a:cs typeface="Arial" pitchFamily="34" charset="0"/>
            </a:endParaRPr>
          </a:p>
          <a:p>
            <a:pPr lvl="1">
              <a:lnSpc>
                <a:spcPct val="120000"/>
              </a:lnSpc>
            </a:pPr>
            <a:r>
              <a:rPr lang="en-US">
                <a:latin typeface="Arial" pitchFamily="34" charset="0"/>
                <a:cs typeface="Arial" pitchFamily="34" charset="0"/>
              </a:rPr>
              <a:t>b)	Discuss the prevailing situation with regard to 	coordination and sharing of data among agencies that 	collect information on road traffic injuries in your country. </a:t>
            </a:r>
          </a:p>
          <a:p>
            <a:pPr lvl="1">
              <a:lnSpc>
                <a:spcPct val="120000"/>
              </a:lnSpc>
            </a:pPr>
            <a:r>
              <a:rPr lang="en-US">
                <a:latin typeface="Arial" pitchFamily="34" charset="0"/>
                <a:cs typeface="Arial" pitchFamily="34" charset="0"/>
              </a:rPr>
              <a:t>			If you identify limited coordination and linkage, indicate 	steps that can be taken to improve this situation. </a:t>
            </a:r>
          </a:p>
        </p:txBody>
      </p:sp>
    </p:spTree>
    <p:extLst>
      <p:ext uri="{BB962C8B-B14F-4D97-AF65-F5344CB8AC3E}">
        <p14:creationId xmlns:p14="http://schemas.microsoft.com/office/powerpoint/2010/main" xmlns="" val="2067533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4E020D4C-6061-4CBF-82D5-A37F2FF7BE79}" type="slidenum">
              <a:rPr lang="en-US"/>
              <a:pPr/>
              <a:t>22</a:t>
            </a:fld>
            <a:r>
              <a:rPr lang="en-US"/>
              <a:t>│</a:t>
            </a:r>
          </a:p>
        </p:txBody>
      </p:sp>
      <p:sp>
        <p:nvSpPr>
          <p:cNvPr id="126979" name="Rectangle 3"/>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Questions to think about</a:t>
            </a:r>
          </a:p>
        </p:txBody>
      </p:sp>
      <p:sp>
        <p:nvSpPr>
          <p:cNvPr id="126980" name="Text Box 4"/>
          <p:cNvSpPr txBox="1">
            <a:spLocks noChangeArrowheads="1"/>
          </p:cNvSpPr>
          <p:nvPr/>
        </p:nvSpPr>
        <p:spPr bwMode="auto">
          <a:xfrm>
            <a:off x="9525" y="1255713"/>
            <a:ext cx="8883650" cy="4748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tabLst>
                <a:tab pos="623888" algn="l"/>
              </a:tabLst>
              <a:defRPr sz="2400">
                <a:solidFill>
                  <a:schemeClr val="tx1"/>
                </a:solidFill>
                <a:latin typeface="Times" charset="0"/>
              </a:defRPr>
            </a:lvl1pPr>
            <a:lvl2pPr marL="636588" indent="-179388">
              <a:tabLst>
                <a:tab pos="623888" algn="l"/>
              </a:tabLst>
              <a:defRPr sz="2400">
                <a:solidFill>
                  <a:schemeClr val="tx1"/>
                </a:solidFill>
                <a:latin typeface="Times" charset="0"/>
              </a:defRPr>
            </a:lvl2pPr>
            <a:lvl3pPr marL="1449388" indent="-457200">
              <a:tabLst>
                <a:tab pos="623888" algn="l"/>
              </a:tabLst>
              <a:defRPr sz="2400">
                <a:solidFill>
                  <a:schemeClr val="tx1"/>
                </a:solidFill>
                <a:latin typeface="Times" charset="0"/>
              </a:defRPr>
            </a:lvl3pPr>
            <a:lvl4pPr marL="2085975" indent="-457200">
              <a:tabLst>
                <a:tab pos="623888" algn="l"/>
              </a:tabLst>
              <a:defRPr sz="2400">
                <a:solidFill>
                  <a:schemeClr val="tx1"/>
                </a:solidFill>
                <a:latin typeface="Times" charset="0"/>
              </a:defRPr>
            </a:lvl4pPr>
            <a:lvl5pPr marL="2722563" indent="-457200">
              <a:tabLst>
                <a:tab pos="623888" algn="l"/>
              </a:tabLst>
              <a:defRPr sz="2400">
                <a:solidFill>
                  <a:schemeClr val="tx1"/>
                </a:solidFill>
                <a:latin typeface="Times" charset="0"/>
              </a:defRPr>
            </a:lvl5pPr>
            <a:lvl6pPr marL="3179763" indent="-457200" eaLnBrk="0" fontAlgn="base" hangingPunct="0">
              <a:spcBef>
                <a:spcPct val="0"/>
              </a:spcBef>
              <a:spcAft>
                <a:spcPct val="0"/>
              </a:spcAft>
              <a:tabLst>
                <a:tab pos="623888" algn="l"/>
              </a:tabLst>
              <a:defRPr sz="2400">
                <a:solidFill>
                  <a:schemeClr val="tx1"/>
                </a:solidFill>
                <a:latin typeface="Times" charset="0"/>
              </a:defRPr>
            </a:lvl6pPr>
            <a:lvl7pPr marL="3636963" indent="-457200" eaLnBrk="0" fontAlgn="base" hangingPunct="0">
              <a:spcBef>
                <a:spcPct val="0"/>
              </a:spcBef>
              <a:spcAft>
                <a:spcPct val="0"/>
              </a:spcAft>
              <a:tabLst>
                <a:tab pos="623888" algn="l"/>
              </a:tabLst>
              <a:defRPr sz="2400">
                <a:solidFill>
                  <a:schemeClr val="tx1"/>
                </a:solidFill>
                <a:latin typeface="Times" charset="0"/>
              </a:defRPr>
            </a:lvl7pPr>
            <a:lvl8pPr marL="4094163" indent="-457200" eaLnBrk="0" fontAlgn="base" hangingPunct="0">
              <a:spcBef>
                <a:spcPct val="0"/>
              </a:spcBef>
              <a:spcAft>
                <a:spcPct val="0"/>
              </a:spcAft>
              <a:tabLst>
                <a:tab pos="623888" algn="l"/>
              </a:tabLst>
              <a:defRPr sz="2400">
                <a:solidFill>
                  <a:schemeClr val="tx1"/>
                </a:solidFill>
                <a:latin typeface="Times" charset="0"/>
              </a:defRPr>
            </a:lvl8pPr>
            <a:lvl9pPr marL="4551363" indent="-457200" eaLnBrk="0" fontAlgn="base" hangingPunct="0">
              <a:spcBef>
                <a:spcPct val="0"/>
              </a:spcBef>
              <a:spcAft>
                <a:spcPct val="0"/>
              </a:spcAft>
              <a:tabLst>
                <a:tab pos="623888" algn="l"/>
              </a:tabLst>
              <a:defRPr sz="2400">
                <a:solidFill>
                  <a:schemeClr val="tx1"/>
                </a:solidFill>
                <a:latin typeface="Times" charset="0"/>
              </a:defRPr>
            </a:lvl9pPr>
          </a:lstStyle>
          <a:p>
            <a:pPr lvl="1">
              <a:lnSpc>
                <a:spcPct val="120000"/>
              </a:lnSpc>
            </a:pPr>
            <a:r>
              <a:rPr lang="en-US">
                <a:latin typeface="Arial" pitchFamily="34" charset="0"/>
                <a:cs typeface="Arial" pitchFamily="34" charset="0"/>
              </a:rPr>
              <a:t>c)	There is a general concern about the difference between 	evidence and policy implementation. Does this situation 	exist in your country with respect to road traffic injury 	prevention? If so, what leads to this? What steps can be 	taken to address this situation?</a:t>
            </a:r>
          </a:p>
          <a:p>
            <a:pPr lvl="1">
              <a:lnSpc>
                <a:spcPct val="120000"/>
              </a:lnSpc>
            </a:pPr>
            <a:endParaRPr lang="en-US" sz="1500">
              <a:latin typeface="Arial" pitchFamily="34" charset="0"/>
              <a:cs typeface="Arial" pitchFamily="34" charset="0"/>
            </a:endParaRPr>
          </a:p>
          <a:p>
            <a:pPr lvl="1">
              <a:lnSpc>
                <a:spcPct val="120000"/>
              </a:lnSpc>
            </a:pPr>
            <a:r>
              <a:rPr lang="en-US">
                <a:latin typeface="Arial" pitchFamily="34" charset="0"/>
                <a:cs typeface="Arial" pitchFamily="34" charset="0"/>
              </a:rPr>
              <a:t>d)	Underreporting of both death and injuries is a major 	global problem affecting not only low-income and middle-	income countries but also high-income countries. What is 	the situation in your country? What efforts have been 	made to address this problem? </a:t>
            </a:r>
          </a:p>
        </p:txBody>
      </p:sp>
    </p:spTree>
    <p:extLst>
      <p:ext uri="{BB962C8B-B14F-4D97-AF65-F5344CB8AC3E}">
        <p14:creationId xmlns:p14="http://schemas.microsoft.com/office/powerpoint/2010/main" xmlns="" val="4142514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3528" y="228600"/>
            <a:ext cx="8604956" cy="1143000"/>
          </a:xfrm>
        </p:spPr>
        <p:txBody>
          <a:bodyPr>
            <a:noAutofit/>
          </a:bodyPr>
          <a:lstStyle/>
          <a:p>
            <a:r>
              <a:rPr lang="en-US" b="1" dirty="0" smtClean="0">
                <a:solidFill>
                  <a:srgbClr val="C00000"/>
                </a:solidFill>
              </a:rPr>
              <a:t>KARACHI SCENARIO</a:t>
            </a:r>
            <a:br>
              <a:rPr lang="en-US" b="1" dirty="0" smtClean="0">
                <a:solidFill>
                  <a:srgbClr val="C00000"/>
                </a:solidFill>
              </a:rPr>
            </a:br>
            <a:r>
              <a:rPr lang="en-US" b="1" dirty="0" smtClean="0">
                <a:solidFill>
                  <a:srgbClr val="C00000"/>
                </a:solidFill>
              </a:rPr>
              <a:t>Accident Contributing Factors</a:t>
            </a:r>
            <a:endParaRPr lang="en-US" b="1" dirty="0">
              <a:solidFill>
                <a:srgbClr val="C00000"/>
              </a:solidFill>
            </a:endParaRPr>
          </a:p>
        </p:txBody>
      </p:sp>
      <p:sp>
        <p:nvSpPr>
          <p:cNvPr id="53251" name="Rectangle 3"/>
          <p:cNvSpPr>
            <a:spLocks noGrp="1" noChangeArrowheads="1"/>
          </p:cNvSpPr>
          <p:nvPr>
            <p:ph idx="4294967295"/>
          </p:nvPr>
        </p:nvSpPr>
        <p:spPr>
          <a:xfrm>
            <a:off x="1187624" y="1664804"/>
            <a:ext cx="7308812" cy="4788532"/>
          </a:xfrm>
        </p:spPr>
        <p:txBody>
          <a:bodyPr>
            <a:noAutofit/>
          </a:bodyPr>
          <a:lstStyle/>
          <a:p>
            <a:pPr eaLnBrk="1" hangingPunct="1">
              <a:lnSpc>
                <a:spcPct val="90000"/>
              </a:lnSpc>
              <a:buClr>
                <a:schemeClr val="tx1"/>
              </a:buClr>
              <a:buSzPct val="100000"/>
              <a:buFont typeface="Arial" pitchFamily="34" charset="0"/>
              <a:buChar char="•"/>
            </a:pPr>
            <a:r>
              <a:rPr lang="en-US" dirty="0" smtClean="0">
                <a:latin typeface="Times New Roman" pitchFamily="18" charset="0"/>
              </a:rPr>
              <a:t>Potholes</a:t>
            </a:r>
          </a:p>
          <a:p>
            <a:pPr eaLnBrk="1" hangingPunct="1">
              <a:lnSpc>
                <a:spcPct val="90000"/>
              </a:lnSpc>
              <a:buClr>
                <a:schemeClr val="tx1"/>
              </a:buClr>
              <a:buSzPct val="100000"/>
              <a:buFont typeface="Arial" pitchFamily="34" charset="0"/>
              <a:buChar char="•"/>
            </a:pPr>
            <a:r>
              <a:rPr lang="en-US" dirty="0" smtClean="0">
                <a:latin typeface="Times New Roman" pitchFamily="18" charset="0"/>
              </a:rPr>
              <a:t>Cracks on the road</a:t>
            </a:r>
          </a:p>
          <a:p>
            <a:pPr>
              <a:lnSpc>
                <a:spcPct val="90000"/>
              </a:lnSpc>
              <a:buClr>
                <a:schemeClr val="tx1"/>
              </a:buClr>
              <a:buSzPct val="100000"/>
            </a:pPr>
            <a:r>
              <a:rPr lang="en-US" dirty="0" smtClean="0">
                <a:latin typeface="Times New Roman" pitchFamily="18" charset="0"/>
              </a:rPr>
              <a:t>Wet surface and Oil spillage</a:t>
            </a:r>
          </a:p>
          <a:p>
            <a:pPr eaLnBrk="1" hangingPunct="1">
              <a:lnSpc>
                <a:spcPct val="90000"/>
              </a:lnSpc>
              <a:buClr>
                <a:schemeClr val="tx1"/>
              </a:buClr>
              <a:buSzPct val="100000"/>
              <a:buFont typeface="Arial" pitchFamily="34" charset="0"/>
              <a:buChar char="•"/>
            </a:pPr>
            <a:r>
              <a:rPr lang="en-US" dirty="0" smtClean="0">
                <a:latin typeface="Times New Roman" pitchFamily="18" charset="0"/>
              </a:rPr>
              <a:t>Sharp horizontal curves</a:t>
            </a:r>
          </a:p>
          <a:p>
            <a:pPr eaLnBrk="1" hangingPunct="1">
              <a:lnSpc>
                <a:spcPct val="90000"/>
              </a:lnSpc>
              <a:buClr>
                <a:schemeClr val="tx1"/>
              </a:buClr>
              <a:buSzPct val="100000"/>
              <a:buFont typeface="Arial" pitchFamily="34" charset="0"/>
              <a:buChar char="•"/>
            </a:pPr>
            <a:r>
              <a:rPr lang="en-US" dirty="0" smtClean="0">
                <a:latin typeface="Times New Roman" pitchFamily="18" charset="0"/>
              </a:rPr>
              <a:t>Undivided roadways</a:t>
            </a:r>
          </a:p>
          <a:p>
            <a:pPr eaLnBrk="1" hangingPunct="1">
              <a:lnSpc>
                <a:spcPct val="90000"/>
              </a:lnSpc>
              <a:buClr>
                <a:schemeClr val="tx1"/>
              </a:buClr>
              <a:buSzPct val="100000"/>
              <a:buFont typeface="Arial" pitchFamily="34" charset="0"/>
              <a:buChar char="•"/>
            </a:pPr>
            <a:r>
              <a:rPr lang="en-US" dirty="0" smtClean="0">
                <a:latin typeface="Times New Roman" pitchFamily="18" charset="0"/>
              </a:rPr>
              <a:t>Uneven road surfaces</a:t>
            </a:r>
          </a:p>
          <a:p>
            <a:pPr eaLnBrk="1" hangingPunct="1">
              <a:lnSpc>
                <a:spcPct val="90000"/>
              </a:lnSpc>
              <a:buClr>
                <a:schemeClr val="tx1"/>
              </a:buClr>
              <a:buSzPct val="100000"/>
              <a:buFont typeface="Arial" pitchFamily="34" charset="0"/>
              <a:buChar char="•"/>
            </a:pPr>
            <a:r>
              <a:rPr lang="en-US" dirty="0" smtClean="0">
                <a:latin typeface="Times New Roman" pitchFamily="18" charset="0"/>
              </a:rPr>
              <a:t>Under construction area</a:t>
            </a:r>
          </a:p>
          <a:p>
            <a:pPr eaLnBrk="1" hangingPunct="1">
              <a:lnSpc>
                <a:spcPct val="90000"/>
              </a:lnSpc>
              <a:buClr>
                <a:schemeClr val="tx1"/>
              </a:buClr>
              <a:buSzPct val="100000"/>
              <a:buFont typeface="Arial" pitchFamily="34" charset="0"/>
              <a:buChar char="•"/>
            </a:pPr>
            <a:r>
              <a:rPr lang="en-US" dirty="0" smtClean="0">
                <a:latin typeface="Times New Roman" pitchFamily="18" charset="0"/>
              </a:rPr>
              <a:t>Improper Placement of commercial signs</a:t>
            </a:r>
          </a:p>
          <a:p>
            <a:pPr eaLnBrk="1" hangingPunct="1">
              <a:lnSpc>
                <a:spcPct val="90000"/>
              </a:lnSpc>
            </a:pPr>
            <a:endParaRPr lang="en-US" dirty="0" smtClean="0">
              <a:latin typeface="Times New Roman" pitchFamily="18" charset="0"/>
            </a:endParaRPr>
          </a:p>
        </p:txBody>
      </p:sp>
    </p:spTree>
    <p:extLst>
      <p:ext uri="{BB962C8B-B14F-4D97-AF65-F5344CB8AC3E}">
        <p14:creationId xmlns:p14="http://schemas.microsoft.com/office/powerpoint/2010/main" xmlns="" val="161552917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en-US" b="1" dirty="0" smtClean="0">
                <a:solidFill>
                  <a:srgbClr val="002060"/>
                </a:solidFill>
              </a:rPr>
              <a:t>Mis</a:t>
            </a:r>
            <a:r>
              <a:rPr lang="en-US" b="1" dirty="0" smtClean="0">
                <a:solidFill>
                  <a:srgbClr val="C00000"/>
                </a:solidFill>
              </a:rPr>
              <a:t>using </a:t>
            </a:r>
            <a:r>
              <a:rPr lang="en-US" b="1" dirty="0">
                <a:solidFill>
                  <a:srgbClr val="C00000"/>
                </a:solidFill>
              </a:rPr>
              <a:t>U-turn</a:t>
            </a:r>
          </a:p>
        </p:txBody>
      </p:sp>
      <p:sp>
        <p:nvSpPr>
          <p:cNvPr id="2" name="Table Placeholder 1"/>
          <p:cNvSpPr>
            <a:spLocks noGrp="1"/>
          </p:cNvSpPr>
          <p:nvPr>
            <p:ph type="tbl" idx="1"/>
          </p:nvPr>
        </p:nvSpPr>
        <p:spPr/>
      </p:sp>
      <p:pic>
        <p:nvPicPr>
          <p:cNvPr id="92164" name="Picture 4" descr="pic6new"/>
          <p:cNvPicPr>
            <a:picLocks noChangeAspect="1" noChangeArrowheads="1"/>
          </p:cNvPicPr>
          <p:nvPr/>
        </p:nvPicPr>
        <p:blipFill>
          <a:blip r:embed="rId2" cstate="print"/>
          <a:srcRect/>
          <a:stretch>
            <a:fillRect/>
          </a:stretch>
        </p:blipFill>
        <p:spPr bwMode="auto">
          <a:xfrm>
            <a:off x="503238" y="1552575"/>
            <a:ext cx="8137525" cy="3902075"/>
          </a:xfrm>
          <a:prstGeom prst="rect">
            <a:avLst/>
          </a:prstGeom>
          <a:noFill/>
        </p:spPr>
      </p:pic>
      <p:sp>
        <p:nvSpPr>
          <p:cNvPr id="8" name="TextBox 7"/>
          <p:cNvSpPr txBox="1"/>
          <p:nvPr/>
        </p:nvSpPr>
        <p:spPr>
          <a:xfrm>
            <a:off x="2527272" y="6386553"/>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8990072" cy="1143000"/>
          </a:xfrm>
        </p:spPr>
        <p:txBody>
          <a:bodyPr>
            <a:normAutofit/>
          </a:bodyPr>
          <a:lstStyle/>
          <a:p>
            <a:r>
              <a:rPr lang="en-US" b="1" dirty="0" smtClean="0">
                <a:latin typeface="Times New Roman" pitchFamily="18" charset="0"/>
                <a:cs typeface="Times New Roman" pitchFamily="18" charset="0"/>
              </a:rPr>
              <a:t>  </a:t>
            </a:r>
            <a:r>
              <a:rPr lang="en-US" b="1" dirty="0" smtClean="0">
                <a:solidFill>
                  <a:srgbClr val="C00000"/>
                </a:solidFill>
              </a:rPr>
              <a:t>Wrong Movements</a:t>
            </a:r>
            <a:endParaRPr lang="en-US" b="1" dirty="0">
              <a:solidFill>
                <a:srgbClr val="C00000"/>
              </a:solidFill>
            </a:endParaRPr>
          </a:p>
        </p:txBody>
      </p:sp>
      <p:pic>
        <p:nvPicPr>
          <p:cNvPr id="7" name="Picture 4"/>
          <p:cNvPicPr>
            <a:picLocks noGrp="1" noChangeAspect="1" noChangeArrowheads="1"/>
          </p:cNvPicPr>
          <p:nvPr>
            <p:ph type="tbl" idx="1"/>
          </p:nvPr>
        </p:nvPicPr>
        <p:blipFill>
          <a:blip r:embed="rId2" cstate="print"/>
          <a:stretch>
            <a:fillRect/>
          </a:stretch>
        </p:blipFill>
        <p:spPr bwMode="auto">
          <a:xfrm>
            <a:off x="1574800" y="1600200"/>
            <a:ext cx="5994400" cy="4495800"/>
          </a:xfrm>
          <a:prstGeom prst="rect">
            <a:avLst/>
          </a:prstGeom>
          <a:noFill/>
          <a:ln w="9525">
            <a:noFill/>
            <a:miter lim="800000"/>
            <a:headEnd/>
            <a:tailEnd/>
          </a:ln>
        </p:spPr>
      </p:pic>
      <p:sp>
        <p:nvSpPr>
          <p:cNvPr id="9" name="TextBox 8"/>
          <p:cNvSpPr txBox="1"/>
          <p:nvPr/>
        </p:nvSpPr>
        <p:spPr>
          <a:xfrm>
            <a:off x="2089116" y="4487877"/>
            <a:ext cx="4856229" cy="1323439"/>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Temporary due to under constructed area, this u turn has been blocked through Enforcement in order to avoid injuries due to wrong way</a:t>
            </a:r>
            <a:endParaRPr lang="en-US" sz="2000" b="1" dirty="0">
              <a:latin typeface="Times New Roman" pitchFamily="18" charset="0"/>
              <a:cs typeface="Times New Roman" pitchFamily="18" charset="0"/>
            </a:endParaRPr>
          </a:p>
        </p:txBody>
      </p:sp>
      <p:sp>
        <p:nvSpPr>
          <p:cNvPr id="5" name="TextBox 4"/>
          <p:cNvSpPr txBox="1"/>
          <p:nvPr/>
        </p:nvSpPr>
        <p:spPr>
          <a:xfrm>
            <a:off x="7237449" y="6240501"/>
            <a:ext cx="1752624"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Date: 16/11/2009</a:t>
            </a:r>
            <a:endParaRPr lang="en-US" sz="1200" dirty="0">
              <a:latin typeface="Times New Roman" pitchFamily="18" charset="0"/>
              <a:cs typeface="Times New Roman" pitchFamily="18" charset="0"/>
            </a:endParaRPr>
          </a:p>
        </p:txBody>
      </p:sp>
      <p:sp>
        <p:nvSpPr>
          <p:cNvPr id="6" name="TextBox 5"/>
          <p:cNvSpPr txBox="1"/>
          <p:nvPr/>
        </p:nvSpPr>
        <p:spPr>
          <a:xfrm>
            <a:off x="2198655" y="6240501"/>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Autofit/>
          </a:bodyPr>
          <a:lstStyle/>
          <a:p>
            <a:pPr defTabSz="912813" eaLnBrk="1" hangingPunct="1"/>
            <a:r>
              <a:rPr lang="en-US" b="1" dirty="0" smtClean="0">
                <a:solidFill>
                  <a:srgbClr val="C00000"/>
                </a:solidFill>
              </a:rPr>
              <a:t>Channelization markings - Rashid </a:t>
            </a:r>
            <a:r>
              <a:rPr lang="en-US" b="1" dirty="0" err="1" smtClean="0">
                <a:solidFill>
                  <a:srgbClr val="C00000"/>
                </a:solidFill>
              </a:rPr>
              <a:t>Minhas</a:t>
            </a:r>
            <a:r>
              <a:rPr lang="en-US" b="1" dirty="0" smtClean="0">
                <a:solidFill>
                  <a:srgbClr val="C00000"/>
                </a:solidFill>
              </a:rPr>
              <a:t> Road</a:t>
            </a:r>
          </a:p>
        </p:txBody>
      </p:sp>
      <p:pic>
        <p:nvPicPr>
          <p:cNvPr id="49159" name="Picture 4" descr="G:\Picture 074.jpg"/>
          <p:cNvPicPr>
            <a:picLocks noGrp="1" noChangeAspect="1" noChangeArrowheads="1"/>
          </p:cNvPicPr>
          <p:nvPr>
            <p:ph type="tbl" idx="1"/>
          </p:nvPr>
        </p:nvPicPr>
        <p:blipFill>
          <a:blip r:embed="rId2" cstate="print"/>
          <a:stretch>
            <a:fillRect/>
          </a:stretch>
        </p:blipFill>
        <p:spPr>
          <a:xfrm>
            <a:off x="2921000" y="4226716"/>
            <a:ext cx="3251200" cy="2438400"/>
          </a:xfrm>
          <a:noFill/>
        </p:spPr>
      </p:pic>
      <p:pic>
        <p:nvPicPr>
          <p:cNvPr id="49155" name="Picture 2"/>
          <p:cNvPicPr>
            <a:picLocks noChangeAspect="1" noChangeArrowheads="1"/>
          </p:cNvPicPr>
          <p:nvPr/>
        </p:nvPicPr>
        <p:blipFill>
          <a:blip r:embed="rId3" cstate="print"/>
          <a:srcRect/>
          <a:stretch>
            <a:fillRect/>
          </a:stretch>
        </p:blipFill>
        <p:spPr bwMode="auto">
          <a:xfrm>
            <a:off x="381000" y="1571625"/>
            <a:ext cx="3962400" cy="2586038"/>
          </a:xfrm>
          <a:prstGeom prst="rect">
            <a:avLst/>
          </a:prstGeom>
          <a:noFill/>
          <a:ln w="9525">
            <a:noFill/>
            <a:miter lim="800000"/>
            <a:headEnd/>
            <a:tailEnd/>
          </a:ln>
        </p:spPr>
      </p:pic>
      <p:sp>
        <p:nvSpPr>
          <p:cNvPr id="9" name="Oval 8"/>
          <p:cNvSpPr/>
          <p:nvPr/>
        </p:nvSpPr>
        <p:spPr>
          <a:xfrm>
            <a:off x="1752600" y="2133600"/>
            <a:ext cx="1295400" cy="1219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600" b="0"/>
          </a:p>
        </p:txBody>
      </p:sp>
      <p:pic>
        <p:nvPicPr>
          <p:cNvPr id="49157" name="Picture 2" descr="C:\Documents and Settings\Administrator\Desktop\nipa\Picture 055.jpg"/>
          <p:cNvPicPr>
            <a:picLocks noChangeAspect="1" noChangeArrowheads="1"/>
          </p:cNvPicPr>
          <p:nvPr/>
        </p:nvPicPr>
        <p:blipFill>
          <a:blip r:embed="rId4" cstate="print"/>
          <a:srcRect/>
          <a:stretch>
            <a:fillRect/>
          </a:stretch>
        </p:blipFill>
        <p:spPr bwMode="auto">
          <a:xfrm>
            <a:off x="4572000" y="1524000"/>
            <a:ext cx="4191000" cy="2686050"/>
          </a:xfrm>
          <a:prstGeom prst="rect">
            <a:avLst/>
          </a:prstGeom>
          <a:noFill/>
          <a:ln w="9525">
            <a:noFill/>
            <a:miter lim="800000"/>
            <a:headEnd/>
            <a:tailEnd/>
          </a:ln>
        </p:spPr>
      </p:pic>
      <p:sp>
        <p:nvSpPr>
          <p:cNvPr id="6" name="Oval 5"/>
          <p:cNvSpPr/>
          <p:nvPr/>
        </p:nvSpPr>
        <p:spPr>
          <a:xfrm>
            <a:off x="6172200" y="2057400"/>
            <a:ext cx="1108075" cy="1206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600" b="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txBox="1">
            <a:spLocks/>
          </p:cNvSpPr>
          <p:nvPr/>
        </p:nvSpPr>
        <p:spPr bwMode="auto">
          <a:xfrm>
            <a:off x="457200" y="1219200"/>
            <a:ext cx="8229600" cy="5638800"/>
          </a:xfrm>
          <a:prstGeom prst="rect">
            <a:avLst/>
          </a:prstGeom>
          <a:noFill/>
          <a:ln w="9525">
            <a:noFill/>
            <a:miter lim="800000"/>
            <a:headEnd/>
            <a:tailEnd/>
          </a:ln>
        </p:spPr>
        <p:txBody>
          <a:bodyPr/>
          <a:lstStyle/>
          <a:p>
            <a:pPr marL="547688" indent="-411163" defTabSz="912813">
              <a:spcBef>
                <a:spcPct val="20000"/>
              </a:spcBef>
              <a:buClr>
                <a:srgbClr val="F9F9F9"/>
              </a:buClr>
              <a:buSzPct val="65000"/>
              <a:buFont typeface="Wingdings 2" pitchFamily="18" charset="2"/>
              <a:buNone/>
            </a:pPr>
            <a:endParaRPr lang="en-US" sz="2800">
              <a:latin typeface="Book Antiqua" pitchFamily="18" charset="0"/>
              <a:ea typeface="ＭＳ Ｐゴシック" pitchFamily="-111" charset="-128"/>
            </a:endParaRPr>
          </a:p>
          <a:p>
            <a:pPr marL="547688" indent="-411163" defTabSz="912813">
              <a:spcBef>
                <a:spcPct val="20000"/>
              </a:spcBef>
              <a:buClr>
                <a:srgbClr val="F9F9F9"/>
              </a:buClr>
              <a:buSzPct val="65000"/>
              <a:buFont typeface="Wingdings 2" pitchFamily="18" charset="2"/>
              <a:buNone/>
            </a:pPr>
            <a:r>
              <a:rPr lang="en-US" sz="2800">
                <a:latin typeface="Book Antiqua" pitchFamily="18" charset="0"/>
                <a:ea typeface="ＭＳ Ｐゴシック" pitchFamily="-111" charset="-128"/>
              </a:rPr>
              <a:t>PROBLEMS </a:t>
            </a:r>
          </a:p>
          <a:p>
            <a:pPr marL="547688" indent="-411163" defTabSz="912813">
              <a:spcBef>
                <a:spcPct val="20000"/>
              </a:spcBef>
              <a:buClr>
                <a:srgbClr val="F9F9F9"/>
              </a:buClr>
              <a:buSzPct val="65000"/>
              <a:buFont typeface="Wingdings 2" pitchFamily="18" charset="2"/>
              <a:buNone/>
            </a:pPr>
            <a:endParaRPr lang="en-US" sz="2800">
              <a:latin typeface="Book Antiqua" pitchFamily="18" charset="0"/>
              <a:ea typeface="ＭＳ Ｐゴシック" pitchFamily="-111" charset="-128"/>
            </a:endParaRPr>
          </a:p>
          <a:p>
            <a:pPr marL="547688" indent="-411163" defTabSz="912813">
              <a:spcBef>
                <a:spcPct val="20000"/>
              </a:spcBef>
              <a:buClr>
                <a:schemeClr val="tx1"/>
              </a:buClr>
              <a:buSzPct val="65000"/>
              <a:buFontTx/>
              <a:buChar char="•"/>
            </a:pPr>
            <a:r>
              <a:rPr lang="en-US" sz="2800" b="0">
                <a:latin typeface="Book Antiqua" pitchFamily="18" charset="0"/>
                <a:ea typeface="ＭＳ Ｐゴシック" pitchFamily="-111" charset="-128"/>
              </a:rPr>
              <a:t>Presence of Curves (Skidding Issue) </a:t>
            </a:r>
          </a:p>
          <a:p>
            <a:pPr marL="547688" indent="-411163" defTabSz="912813">
              <a:spcBef>
                <a:spcPct val="20000"/>
              </a:spcBef>
              <a:buClr>
                <a:schemeClr val="tx1"/>
              </a:buClr>
              <a:buSzPct val="65000"/>
              <a:buFontTx/>
              <a:buChar char="•"/>
            </a:pPr>
            <a:r>
              <a:rPr lang="en-US" sz="2800" b="0">
                <a:latin typeface="Book Antiqua" pitchFamily="18" charset="0"/>
                <a:ea typeface="ＭＳ Ｐゴシック" pitchFamily="-111" charset="-128"/>
              </a:rPr>
              <a:t>Three Level Road / Express Way</a:t>
            </a:r>
          </a:p>
          <a:p>
            <a:pPr marL="547688" indent="-411163" defTabSz="912813">
              <a:spcBef>
                <a:spcPct val="20000"/>
              </a:spcBef>
              <a:buClr>
                <a:schemeClr val="tx1"/>
              </a:buClr>
              <a:buSzPct val="65000"/>
              <a:buFontTx/>
              <a:buChar char="•"/>
            </a:pPr>
            <a:r>
              <a:rPr lang="en-US" sz="2800" b="0">
                <a:latin typeface="Book Antiqua" pitchFamily="18" charset="0"/>
                <a:ea typeface="ＭＳ Ｐゴシック" pitchFamily="-111" charset="-128"/>
              </a:rPr>
              <a:t>High Speed Express Way </a:t>
            </a:r>
          </a:p>
          <a:p>
            <a:pPr marL="547688" indent="-411163" defTabSz="912813">
              <a:spcBef>
                <a:spcPct val="20000"/>
              </a:spcBef>
              <a:buClr>
                <a:schemeClr val="tx1"/>
              </a:buClr>
              <a:buSzPct val="65000"/>
              <a:buFontTx/>
              <a:buChar char="•"/>
            </a:pPr>
            <a:r>
              <a:rPr lang="en-US" sz="2800" b="0">
                <a:latin typeface="Book Antiqua" pitchFamily="18" charset="0"/>
                <a:ea typeface="ＭＳ Ｐゴシック" pitchFamily="-111" charset="-128"/>
              </a:rPr>
              <a:t>Pedestrian Road Crossing  </a:t>
            </a:r>
          </a:p>
        </p:txBody>
      </p:sp>
      <p:sp>
        <p:nvSpPr>
          <p:cNvPr id="51203" name="Rectangle 6"/>
          <p:cNvSpPr>
            <a:spLocks noChangeArrowheads="1"/>
          </p:cNvSpPr>
          <p:nvPr/>
        </p:nvSpPr>
        <p:spPr bwMode="auto">
          <a:xfrm>
            <a:off x="457200" y="381000"/>
            <a:ext cx="8229600" cy="1143000"/>
          </a:xfrm>
          <a:prstGeom prst="rect">
            <a:avLst/>
          </a:prstGeom>
          <a:noFill/>
          <a:ln w="9525">
            <a:noFill/>
            <a:miter lim="800000"/>
            <a:headEnd/>
            <a:tailEnd/>
          </a:ln>
        </p:spPr>
        <p:txBody>
          <a:bodyPr anchor="ctr"/>
          <a:lstStyle/>
          <a:p>
            <a:pPr algn="ctr" defTabSz="912813" eaLnBrk="1" hangingPunct="1"/>
            <a:r>
              <a:rPr lang="en-US" sz="4400" b="1" dirty="0" err="1" smtClean="0">
                <a:solidFill>
                  <a:srgbClr val="C00000"/>
                </a:solidFill>
                <a:latin typeface="+mj-lt"/>
                <a:ea typeface="+mj-ea"/>
                <a:cs typeface="+mj-cs"/>
              </a:rPr>
              <a:t>Shaheed</a:t>
            </a:r>
            <a:r>
              <a:rPr lang="en-US" sz="4400" b="1" dirty="0" smtClean="0">
                <a:solidFill>
                  <a:srgbClr val="C00000"/>
                </a:solidFill>
                <a:latin typeface="+mj-lt"/>
                <a:ea typeface="+mj-ea"/>
                <a:cs typeface="+mj-cs"/>
              </a:rPr>
              <a:t>-e-</a:t>
            </a:r>
            <a:r>
              <a:rPr lang="en-US" sz="4400" b="1" dirty="0" err="1" smtClean="0">
                <a:solidFill>
                  <a:srgbClr val="C00000"/>
                </a:solidFill>
                <a:latin typeface="+mj-lt"/>
                <a:ea typeface="+mj-ea"/>
                <a:cs typeface="+mj-cs"/>
              </a:rPr>
              <a:t>millat</a:t>
            </a:r>
            <a:r>
              <a:rPr lang="en-US" sz="4400" b="1" dirty="0" smtClean="0">
                <a:solidFill>
                  <a:srgbClr val="C00000"/>
                </a:solidFill>
                <a:latin typeface="+mj-lt"/>
                <a:ea typeface="+mj-ea"/>
                <a:cs typeface="+mj-cs"/>
              </a:rPr>
              <a:t> Expressway </a:t>
            </a:r>
            <a:endParaRPr lang="en-US" sz="4400" b="1" dirty="0">
              <a:solidFill>
                <a:srgbClr val="C00000"/>
              </a:solidFill>
              <a:latin typeface="+mj-lt"/>
              <a:ea typeface="+mj-ea"/>
              <a:cs typeface="+mj-cs"/>
            </a:endParaRPr>
          </a:p>
        </p:txBody>
      </p:sp>
      <p:sp>
        <p:nvSpPr>
          <p:cNvPr id="4" name="TextBox 3"/>
          <p:cNvSpPr txBox="1"/>
          <p:nvPr/>
        </p:nvSpPr>
        <p:spPr>
          <a:xfrm>
            <a:off x="7164423" y="6130962"/>
            <a:ext cx="1752624"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Date: 16/11/2009</a:t>
            </a:r>
            <a:endParaRPr lang="en-US" sz="1200" dirty="0">
              <a:latin typeface="Times New Roman" pitchFamily="18" charset="0"/>
              <a:cs typeface="Times New Roman" pitchFamily="18" charset="0"/>
            </a:endParaRPr>
          </a:p>
        </p:txBody>
      </p:sp>
      <p:sp>
        <p:nvSpPr>
          <p:cNvPr id="5" name="TextBox 4"/>
          <p:cNvSpPr txBox="1"/>
          <p:nvPr/>
        </p:nvSpPr>
        <p:spPr>
          <a:xfrm>
            <a:off x="2125629" y="6130962"/>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 descr="G:\Irfan\shahid e millat express way 270109\IMG_0674.jpg"/>
          <p:cNvPicPr>
            <a:picLocks noChangeAspect="1" noChangeArrowheads="1"/>
          </p:cNvPicPr>
          <p:nvPr/>
        </p:nvPicPr>
        <p:blipFill>
          <a:blip r:embed="rId3" cstate="print"/>
          <a:srcRect/>
          <a:stretch>
            <a:fillRect/>
          </a:stretch>
        </p:blipFill>
        <p:spPr bwMode="auto">
          <a:xfrm>
            <a:off x="711200" y="1371600"/>
            <a:ext cx="3860800" cy="2895600"/>
          </a:xfrm>
          <a:prstGeom prst="rect">
            <a:avLst/>
          </a:prstGeom>
          <a:noFill/>
          <a:ln w="9525">
            <a:noFill/>
            <a:miter lim="800000"/>
            <a:headEnd/>
            <a:tailEnd/>
          </a:ln>
        </p:spPr>
      </p:pic>
      <p:pic>
        <p:nvPicPr>
          <p:cNvPr id="52227" name="Picture 13" descr="G:\Irfan\shahid e millat express way 270109\IMG_0676.jpg"/>
          <p:cNvPicPr>
            <a:picLocks noChangeAspect="1" noChangeArrowheads="1"/>
          </p:cNvPicPr>
          <p:nvPr/>
        </p:nvPicPr>
        <p:blipFill>
          <a:blip r:embed="rId4" cstate="print"/>
          <a:srcRect/>
          <a:stretch>
            <a:fillRect/>
          </a:stretch>
        </p:blipFill>
        <p:spPr bwMode="auto">
          <a:xfrm>
            <a:off x="4953000" y="1295400"/>
            <a:ext cx="3962400" cy="2971800"/>
          </a:xfrm>
          <a:prstGeom prst="rect">
            <a:avLst/>
          </a:prstGeom>
          <a:noFill/>
          <a:ln w="9525">
            <a:noFill/>
            <a:miter lim="800000"/>
            <a:headEnd/>
            <a:tailEnd/>
          </a:ln>
        </p:spPr>
      </p:pic>
      <p:sp>
        <p:nvSpPr>
          <p:cNvPr id="6" name="Rectangle 5"/>
          <p:cNvSpPr/>
          <p:nvPr/>
        </p:nvSpPr>
        <p:spPr>
          <a:xfrm>
            <a:off x="6629400" y="2438400"/>
            <a:ext cx="2209800" cy="533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b="0">
              <a:solidFill>
                <a:srgbClr val="FFFFFF"/>
              </a:solidFill>
              <a:ea typeface="ＭＳ Ｐゴシック" pitchFamily="-111" charset="-128"/>
            </a:endParaRPr>
          </a:p>
        </p:txBody>
      </p:sp>
      <p:sp>
        <p:nvSpPr>
          <p:cNvPr id="3" name="Table Placeholder 2"/>
          <p:cNvSpPr>
            <a:spLocks noGrp="1"/>
          </p:cNvSpPr>
          <p:nvPr>
            <p:ph type="tbl" idx="1"/>
          </p:nvPr>
        </p:nvSpPr>
        <p:spPr/>
      </p:sp>
      <p:sp>
        <p:nvSpPr>
          <p:cNvPr id="52229" name="Content Placeholder 2"/>
          <p:cNvSpPr>
            <a:spLocks noGrp="1"/>
          </p:cNvSpPr>
          <p:nvPr>
            <p:ph idx="4294967295"/>
          </p:nvPr>
        </p:nvSpPr>
        <p:spPr>
          <a:xfrm>
            <a:off x="457200" y="1085772"/>
            <a:ext cx="8229600" cy="5259552"/>
          </a:xfrm>
        </p:spPr>
        <p:txBody>
          <a:bodyPr>
            <a:normAutofit fontScale="92500" lnSpcReduction="10000"/>
          </a:bodyPr>
          <a:lstStyle/>
          <a:p>
            <a:pPr defTabSz="912813" eaLnBrk="1" hangingPunct="1"/>
            <a:endParaRPr lang="en-US" dirty="0" smtClean="0"/>
          </a:p>
          <a:p>
            <a:pPr defTabSz="912813" eaLnBrk="1" hangingPunct="1"/>
            <a:endParaRPr lang="en-US" dirty="0" smtClean="0"/>
          </a:p>
          <a:p>
            <a:pPr defTabSz="912813" eaLnBrk="1" hangingPunct="1"/>
            <a:endParaRPr lang="en-US" dirty="0" smtClean="0"/>
          </a:p>
          <a:p>
            <a:pPr defTabSz="912813" eaLnBrk="1" hangingPunct="1"/>
            <a:endParaRPr lang="en-US" dirty="0" smtClean="0"/>
          </a:p>
          <a:p>
            <a:pPr defTabSz="912813" eaLnBrk="1" hangingPunct="1">
              <a:buFontTx/>
              <a:buNone/>
            </a:pPr>
            <a:r>
              <a:rPr lang="en-US" b="1" i="1" dirty="0" smtClean="0">
                <a:solidFill>
                  <a:srgbClr val="FF0000"/>
                </a:solidFill>
                <a:latin typeface="Times New Roman" pitchFamily="18" charset="0"/>
                <a:cs typeface="Times New Roman" pitchFamily="18" charset="0"/>
              </a:rPr>
              <a:t>                   </a:t>
            </a:r>
          </a:p>
          <a:p>
            <a:pPr defTabSz="912813" eaLnBrk="1" hangingPunct="1">
              <a:buFontTx/>
              <a:buNone/>
            </a:pPr>
            <a:r>
              <a:rPr lang="en-US" b="1" i="1" dirty="0" smtClean="0">
                <a:solidFill>
                  <a:srgbClr val="FF0000"/>
                </a:solidFill>
                <a:latin typeface="Times New Roman" pitchFamily="18" charset="0"/>
                <a:cs typeface="Times New Roman" pitchFamily="18" charset="0"/>
              </a:rPr>
              <a:t>                 </a:t>
            </a:r>
            <a:r>
              <a:rPr lang="en-US" sz="2100" b="1" i="1" dirty="0" smtClean="0">
                <a:solidFill>
                  <a:srgbClr val="FF0000"/>
                </a:solidFill>
                <a:cs typeface="Times New Roman" pitchFamily="18" charset="0"/>
              </a:rPr>
              <a:t>BEFORE                                    AFTER</a:t>
            </a:r>
          </a:p>
          <a:p>
            <a:pPr algn="just" defTabSz="912813" eaLnBrk="1" hangingPunct="1"/>
            <a:endParaRPr lang="en-US" sz="1700" b="1" dirty="0" smtClean="0">
              <a:cs typeface="Times New Roman" pitchFamily="18" charset="0"/>
            </a:endParaRPr>
          </a:p>
          <a:p>
            <a:pPr algn="just" defTabSz="912813" eaLnBrk="1" hangingPunct="1"/>
            <a:r>
              <a:rPr lang="en-US" sz="2400" dirty="0" smtClean="0">
                <a:cs typeface="Times New Roman" pitchFamily="18" charset="0"/>
              </a:rPr>
              <a:t>Previously safety Fence was provided on this road but now it has been replaced with the solid concrete safety wall throughout the length.</a:t>
            </a:r>
          </a:p>
          <a:p>
            <a:pPr algn="just" defTabSz="912813" eaLnBrk="1" hangingPunct="1">
              <a:buFont typeface="Wingdings" pitchFamily="2" charset="2"/>
              <a:buChar char="§"/>
            </a:pPr>
            <a:r>
              <a:rPr lang="en-US" sz="2400" dirty="0" smtClean="0">
                <a:cs typeface="Times New Roman" pitchFamily="18" charset="0"/>
              </a:rPr>
              <a:t>Signage works has also been improved on </a:t>
            </a:r>
            <a:r>
              <a:rPr lang="en-US" sz="2400" dirty="0" err="1" smtClean="0">
                <a:cs typeface="Times New Roman" pitchFamily="18" charset="0"/>
              </a:rPr>
              <a:t>Shaheed</a:t>
            </a:r>
            <a:r>
              <a:rPr lang="en-US" sz="2400" dirty="0" smtClean="0">
                <a:cs typeface="Times New Roman" pitchFamily="18" charset="0"/>
              </a:rPr>
              <a:t>-e-</a:t>
            </a:r>
            <a:r>
              <a:rPr lang="en-US" sz="2400" dirty="0" err="1" smtClean="0">
                <a:cs typeface="Times New Roman" pitchFamily="18" charset="0"/>
              </a:rPr>
              <a:t>Millat</a:t>
            </a:r>
            <a:r>
              <a:rPr lang="en-US" sz="2400" dirty="0" smtClean="0">
                <a:cs typeface="Times New Roman" pitchFamily="18" charset="0"/>
              </a:rPr>
              <a:t> Express way</a:t>
            </a:r>
          </a:p>
          <a:p>
            <a:pPr defTabSz="912813" eaLnBrk="1" hangingPunct="1"/>
            <a:endParaRPr lang="en-US" sz="1700" dirty="0" smtClean="0"/>
          </a:p>
        </p:txBody>
      </p:sp>
      <p:sp>
        <p:nvSpPr>
          <p:cNvPr id="52230" name="Rectangle 8"/>
          <p:cNvSpPr>
            <a:spLocks noChangeArrowheads="1"/>
          </p:cNvSpPr>
          <p:nvPr/>
        </p:nvSpPr>
        <p:spPr bwMode="auto">
          <a:xfrm>
            <a:off x="373005" y="398421"/>
            <a:ext cx="8229600" cy="687351"/>
          </a:xfrm>
          <a:prstGeom prst="rect">
            <a:avLst/>
          </a:prstGeom>
          <a:noFill/>
          <a:ln w="9525">
            <a:noFill/>
            <a:miter lim="800000"/>
            <a:headEnd/>
            <a:tailEnd/>
          </a:ln>
        </p:spPr>
        <p:txBody>
          <a:bodyPr anchor="ctr"/>
          <a:lstStyle/>
          <a:p>
            <a:pPr algn="ctr" defTabSz="912813" eaLnBrk="1" hangingPunct="1"/>
            <a:r>
              <a:rPr lang="en-US" sz="4400" b="1" dirty="0" err="1" smtClean="0">
                <a:solidFill>
                  <a:srgbClr val="C00000"/>
                </a:solidFill>
                <a:latin typeface="+mj-lt"/>
                <a:ea typeface="+mj-ea"/>
                <a:cs typeface="+mj-cs"/>
              </a:rPr>
              <a:t>Shaheed</a:t>
            </a:r>
            <a:r>
              <a:rPr lang="en-US" sz="4400" b="1" dirty="0" smtClean="0">
                <a:solidFill>
                  <a:srgbClr val="C00000"/>
                </a:solidFill>
                <a:latin typeface="+mj-lt"/>
                <a:ea typeface="+mj-ea"/>
                <a:cs typeface="+mj-cs"/>
              </a:rPr>
              <a:t>-e-</a:t>
            </a:r>
            <a:r>
              <a:rPr lang="en-US" sz="4400" b="1" dirty="0" err="1" smtClean="0">
                <a:solidFill>
                  <a:srgbClr val="C00000"/>
                </a:solidFill>
                <a:latin typeface="+mj-lt"/>
                <a:ea typeface="+mj-ea"/>
                <a:cs typeface="+mj-cs"/>
              </a:rPr>
              <a:t>Millat</a:t>
            </a:r>
            <a:r>
              <a:rPr lang="en-US" sz="4400" b="1" dirty="0" smtClean="0">
                <a:solidFill>
                  <a:srgbClr val="C00000"/>
                </a:solidFill>
                <a:latin typeface="+mj-lt"/>
                <a:ea typeface="+mj-ea"/>
                <a:cs typeface="+mj-cs"/>
              </a:rPr>
              <a:t> Expressway </a:t>
            </a:r>
            <a:endParaRPr lang="en-US" sz="4400" b="1" dirty="0">
              <a:solidFill>
                <a:srgbClr val="C000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Media support possible and useful</a:t>
            </a:r>
            <a:endParaRPr lang="en-US" b="1" dirty="0">
              <a:solidFill>
                <a:srgbClr val="C00000"/>
              </a:solidFill>
            </a:endParaRPr>
          </a:p>
        </p:txBody>
      </p:sp>
      <p:pic>
        <p:nvPicPr>
          <p:cNvPr id="4" name="Content Placeholder 3" descr="wrongway.bmp"/>
          <p:cNvPicPr>
            <a:picLocks noGrp="1" noChangeAspect="1"/>
          </p:cNvPicPr>
          <p:nvPr>
            <p:ph type="tbl" idx="1"/>
          </p:nvPr>
        </p:nvPicPr>
        <p:blipFill>
          <a:blip r:embed="rId2" cstate="print"/>
          <a:stretch>
            <a:fillRect/>
          </a:stretch>
        </p:blipFill>
        <p:spPr>
          <a:xfrm>
            <a:off x="2617492" y="1600200"/>
            <a:ext cx="3909016" cy="4495800"/>
          </a:xfrm>
        </p:spPr>
      </p:pic>
    </p:spTree>
    <p:extLst>
      <p:ext uri="{BB962C8B-B14F-4D97-AF65-F5344CB8AC3E}">
        <p14:creationId xmlns:p14="http://schemas.microsoft.com/office/powerpoint/2010/main" xmlns="" val="1443904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93" name="Oval 21"/>
          <p:cNvSpPr>
            <a:spLocks noChangeArrowheads="1"/>
          </p:cNvSpPr>
          <p:nvPr/>
        </p:nvSpPr>
        <p:spPr bwMode="auto">
          <a:xfrm>
            <a:off x="5521338" y="3136896"/>
            <a:ext cx="730260" cy="584208"/>
          </a:xfrm>
          <a:prstGeom prst="ellipse">
            <a:avLst/>
          </a:prstGeom>
          <a:solidFill>
            <a:srgbClr val="FF9966"/>
          </a:solidFill>
          <a:ln w="9525">
            <a:solidFill>
              <a:schemeClr val="tx1"/>
            </a:solidFill>
            <a:round/>
            <a:headEnd/>
            <a:tailEnd/>
          </a:ln>
          <a:effectLst/>
        </p:spPr>
        <p:txBody>
          <a:bodyPr wrap="none" anchor="ctr"/>
          <a:lstStyle/>
          <a:p>
            <a:endParaRPr lang="en-US"/>
          </a:p>
        </p:txBody>
      </p:sp>
      <p:sp>
        <p:nvSpPr>
          <p:cNvPr id="79874" name="Rectangle 2"/>
          <p:cNvSpPr>
            <a:spLocks noGrp="1" noChangeArrowheads="1"/>
          </p:cNvSpPr>
          <p:nvPr>
            <p:ph type="title"/>
          </p:nvPr>
        </p:nvSpPr>
        <p:spPr/>
        <p:txBody>
          <a:bodyPr>
            <a:noAutofit/>
          </a:bodyPr>
          <a:lstStyle/>
          <a:p>
            <a:r>
              <a:rPr lang="en-US" b="1" dirty="0">
                <a:solidFill>
                  <a:srgbClr val="C00000"/>
                </a:solidFill>
              </a:rPr>
              <a:t>Road Crash is</a:t>
            </a:r>
            <a:br>
              <a:rPr lang="en-US" b="1" dirty="0">
                <a:solidFill>
                  <a:srgbClr val="C00000"/>
                </a:solidFill>
              </a:rPr>
            </a:br>
            <a:r>
              <a:rPr lang="en-US" b="1" dirty="0">
                <a:solidFill>
                  <a:srgbClr val="C00000"/>
                </a:solidFill>
              </a:rPr>
              <a:t>NOT AN ACCIDENT!</a:t>
            </a:r>
          </a:p>
        </p:txBody>
      </p:sp>
      <p:sp>
        <p:nvSpPr>
          <p:cNvPr id="4" name="Table Placeholder 3"/>
          <p:cNvSpPr>
            <a:spLocks noGrp="1"/>
          </p:cNvSpPr>
          <p:nvPr>
            <p:ph type="tbl" idx="1"/>
          </p:nvPr>
        </p:nvSpPr>
        <p:spPr/>
      </p:sp>
      <p:grpSp>
        <p:nvGrpSpPr>
          <p:cNvPr id="2" name="Group 19"/>
          <p:cNvGrpSpPr>
            <a:grpSpLocks/>
          </p:cNvGrpSpPr>
          <p:nvPr/>
        </p:nvGrpSpPr>
        <p:grpSpPr bwMode="auto">
          <a:xfrm>
            <a:off x="2159000" y="2708272"/>
            <a:ext cx="5148263" cy="1079498"/>
            <a:chOff x="1338" y="1593"/>
            <a:chExt cx="2789" cy="680"/>
          </a:xfrm>
        </p:grpSpPr>
        <p:sp>
          <p:nvSpPr>
            <p:cNvPr id="79880" name="Freeform 8"/>
            <p:cNvSpPr>
              <a:spLocks/>
            </p:cNvSpPr>
            <p:nvPr/>
          </p:nvSpPr>
          <p:spPr bwMode="auto">
            <a:xfrm flipV="1">
              <a:off x="1338" y="2069"/>
              <a:ext cx="2789" cy="204"/>
            </a:xfrm>
            <a:custGeom>
              <a:avLst/>
              <a:gdLst/>
              <a:ahLst/>
              <a:cxnLst>
                <a:cxn ang="0">
                  <a:pos x="0" y="113"/>
                </a:cxn>
                <a:cxn ang="0">
                  <a:pos x="567" y="91"/>
                </a:cxn>
                <a:cxn ang="0">
                  <a:pos x="794" y="23"/>
                </a:cxn>
                <a:cxn ang="0">
                  <a:pos x="1224" y="45"/>
                </a:cxn>
                <a:cxn ang="0">
                  <a:pos x="1587" y="113"/>
                </a:cxn>
                <a:cxn ang="0">
                  <a:pos x="2177" y="91"/>
                </a:cxn>
                <a:cxn ang="0">
                  <a:pos x="2472" y="23"/>
                </a:cxn>
                <a:cxn ang="0">
                  <a:pos x="2903" y="0"/>
                </a:cxn>
              </a:cxnLst>
              <a:rect l="0" t="0" r="r" b="b"/>
              <a:pathLst>
                <a:path w="2903" h="121">
                  <a:moveTo>
                    <a:pt x="0" y="113"/>
                  </a:moveTo>
                  <a:cubicBezTo>
                    <a:pt x="217" y="109"/>
                    <a:pt x="435" y="106"/>
                    <a:pt x="567" y="91"/>
                  </a:cubicBezTo>
                  <a:cubicBezTo>
                    <a:pt x="699" y="76"/>
                    <a:pt x="685" y="31"/>
                    <a:pt x="794" y="23"/>
                  </a:cubicBezTo>
                  <a:cubicBezTo>
                    <a:pt x="903" y="15"/>
                    <a:pt x="1092" y="30"/>
                    <a:pt x="1224" y="45"/>
                  </a:cubicBezTo>
                  <a:cubicBezTo>
                    <a:pt x="1356" y="60"/>
                    <a:pt x="1428" y="105"/>
                    <a:pt x="1587" y="113"/>
                  </a:cubicBezTo>
                  <a:cubicBezTo>
                    <a:pt x="1746" y="121"/>
                    <a:pt x="2030" y="106"/>
                    <a:pt x="2177" y="91"/>
                  </a:cubicBezTo>
                  <a:cubicBezTo>
                    <a:pt x="2324" y="76"/>
                    <a:pt x="2351" y="38"/>
                    <a:pt x="2472" y="23"/>
                  </a:cubicBezTo>
                  <a:cubicBezTo>
                    <a:pt x="2593" y="8"/>
                    <a:pt x="2748" y="4"/>
                    <a:pt x="2903" y="0"/>
                  </a:cubicBezTo>
                </a:path>
              </a:pathLst>
            </a:custGeom>
            <a:noFill/>
            <a:ln w="38100" cmpd="sng">
              <a:solidFill>
                <a:srgbClr val="FF3300"/>
              </a:solidFill>
              <a:round/>
              <a:headEnd/>
              <a:tailEnd/>
            </a:ln>
            <a:effectLst/>
          </p:spPr>
          <p:txBody>
            <a:bodyPr/>
            <a:lstStyle/>
            <a:p>
              <a:endParaRPr lang="en-US"/>
            </a:p>
          </p:txBody>
        </p:sp>
        <p:sp>
          <p:nvSpPr>
            <p:cNvPr id="79885" name="AutoShape 13"/>
            <p:cNvSpPr>
              <a:spLocks noChangeArrowheads="1"/>
            </p:cNvSpPr>
            <p:nvPr/>
          </p:nvSpPr>
          <p:spPr bwMode="auto">
            <a:xfrm>
              <a:off x="1553" y="1593"/>
              <a:ext cx="1384" cy="249"/>
            </a:xfrm>
            <a:prstGeom prst="wedgeRectCallout">
              <a:avLst>
                <a:gd name="adj1" fmla="val -39380"/>
                <a:gd name="adj2" fmla="val 142773"/>
              </a:avLst>
            </a:prstGeom>
            <a:solidFill>
              <a:schemeClr val="accent1"/>
            </a:solidFill>
            <a:ln w="9525">
              <a:solidFill>
                <a:srgbClr val="FF3300"/>
              </a:solidFill>
              <a:miter lim="800000"/>
              <a:headEnd/>
              <a:tailEnd/>
            </a:ln>
            <a:effectLst/>
          </p:spPr>
          <p:txBody>
            <a:bodyPr/>
            <a:lstStyle/>
            <a:p>
              <a:pPr algn="ctr"/>
              <a:r>
                <a:rPr lang="en-US" dirty="0"/>
                <a:t>User Performance</a:t>
              </a:r>
            </a:p>
          </p:txBody>
        </p:sp>
      </p:grpSp>
      <p:sp>
        <p:nvSpPr>
          <p:cNvPr id="79878" name="Freeform 6"/>
          <p:cNvSpPr>
            <a:spLocks/>
          </p:cNvSpPr>
          <p:nvPr/>
        </p:nvSpPr>
        <p:spPr bwMode="auto">
          <a:xfrm>
            <a:off x="2124075" y="3321050"/>
            <a:ext cx="5111750" cy="796925"/>
          </a:xfrm>
          <a:custGeom>
            <a:avLst/>
            <a:gdLst/>
            <a:ahLst/>
            <a:cxnLst>
              <a:cxn ang="0">
                <a:pos x="0" y="283"/>
              </a:cxn>
              <a:cxn ang="0">
                <a:pos x="317" y="260"/>
              </a:cxn>
              <a:cxn ang="0">
                <a:pos x="726" y="170"/>
              </a:cxn>
              <a:cxn ang="0">
                <a:pos x="1179" y="215"/>
              </a:cxn>
              <a:cxn ang="0">
                <a:pos x="1497" y="238"/>
              </a:cxn>
              <a:cxn ang="0">
                <a:pos x="1860" y="215"/>
              </a:cxn>
              <a:cxn ang="0">
                <a:pos x="2177" y="11"/>
              </a:cxn>
              <a:cxn ang="0">
                <a:pos x="2517" y="147"/>
              </a:cxn>
              <a:cxn ang="0">
                <a:pos x="2744" y="329"/>
              </a:cxn>
              <a:cxn ang="0">
                <a:pos x="3016" y="351"/>
              </a:cxn>
            </a:cxnLst>
            <a:rect l="0" t="0" r="r" b="b"/>
            <a:pathLst>
              <a:path w="3016" h="363">
                <a:moveTo>
                  <a:pt x="0" y="283"/>
                </a:moveTo>
                <a:cubicBezTo>
                  <a:pt x="98" y="281"/>
                  <a:pt x="196" y="279"/>
                  <a:pt x="317" y="260"/>
                </a:cubicBezTo>
                <a:cubicBezTo>
                  <a:pt x="438" y="241"/>
                  <a:pt x="582" y="177"/>
                  <a:pt x="726" y="170"/>
                </a:cubicBezTo>
                <a:cubicBezTo>
                  <a:pt x="870" y="163"/>
                  <a:pt x="1051" y="204"/>
                  <a:pt x="1179" y="215"/>
                </a:cubicBezTo>
                <a:cubicBezTo>
                  <a:pt x="1307" y="226"/>
                  <a:pt x="1384" y="238"/>
                  <a:pt x="1497" y="238"/>
                </a:cubicBezTo>
                <a:cubicBezTo>
                  <a:pt x="1610" y="238"/>
                  <a:pt x="1747" y="253"/>
                  <a:pt x="1860" y="215"/>
                </a:cubicBezTo>
                <a:cubicBezTo>
                  <a:pt x="1973" y="177"/>
                  <a:pt x="2068" y="22"/>
                  <a:pt x="2177" y="11"/>
                </a:cubicBezTo>
                <a:cubicBezTo>
                  <a:pt x="2286" y="0"/>
                  <a:pt x="2423" y="94"/>
                  <a:pt x="2517" y="147"/>
                </a:cubicBezTo>
                <a:cubicBezTo>
                  <a:pt x="2611" y="200"/>
                  <a:pt x="2661" y="295"/>
                  <a:pt x="2744" y="329"/>
                </a:cubicBezTo>
                <a:cubicBezTo>
                  <a:pt x="2827" y="363"/>
                  <a:pt x="2921" y="357"/>
                  <a:pt x="3016" y="351"/>
                </a:cubicBezTo>
              </a:path>
            </a:pathLst>
          </a:custGeom>
          <a:ln>
            <a:headEnd/>
            <a:tailEnd/>
          </a:ln>
        </p:spPr>
        <p:style>
          <a:lnRef idx="3">
            <a:schemeClr val="accent4"/>
          </a:lnRef>
          <a:fillRef idx="0">
            <a:schemeClr val="accent4"/>
          </a:fillRef>
          <a:effectRef idx="2">
            <a:schemeClr val="accent4"/>
          </a:effectRef>
          <a:fontRef idx="minor">
            <a:schemeClr val="tx1"/>
          </a:fontRef>
        </p:style>
        <p:txBody>
          <a:bodyPr/>
          <a:lstStyle/>
          <a:p>
            <a:endParaRPr lang="en-US">
              <a:solidFill>
                <a:schemeClr val="accent6">
                  <a:lumMod val="50000"/>
                </a:schemeClr>
              </a:solidFill>
            </a:endParaRPr>
          </a:p>
        </p:txBody>
      </p:sp>
      <p:sp>
        <p:nvSpPr>
          <p:cNvPr id="79886" name="AutoShape 14"/>
          <p:cNvSpPr>
            <a:spLocks noChangeArrowheads="1"/>
          </p:cNvSpPr>
          <p:nvPr/>
        </p:nvSpPr>
        <p:spPr bwMode="auto">
          <a:xfrm>
            <a:off x="3203575" y="4473575"/>
            <a:ext cx="2152650" cy="439738"/>
          </a:xfrm>
          <a:prstGeom prst="wedgeRectCallout">
            <a:avLst>
              <a:gd name="adj1" fmla="val -78097"/>
              <a:gd name="adj2" fmla="val -174551"/>
            </a:avLst>
          </a:prstGeom>
          <a:solidFill>
            <a:schemeClr val="accent1"/>
          </a:solidFill>
          <a:ln w="9525">
            <a:solidFill>
              <a:schemeClr val="tx1"/>
            </a:solidFill>
            <a:miter lim="800000"/>
            <a:headEnd/>
            <a:tailEnd/>
          </a:ln>
          <a:effectLst/>
        </p:spPr>
        <p:txBody>
          <a:bodyPr/>
          <a:lstStyle/>
          <a:p>
            <a:pPr algn="ctr"/>
            <a:r>
              <a:rPr lang="en-US"/>
              <a:t>System Demand</a:t>
            </a:r>
          </a:p>
        </p:txBody>
      </p:sp>
      <p:grpSp>
        <p:nvGrpSpPr>
          <p:cNvPr id="3" name="Group 18"/>
          <p:cNvGrpSpPr>
            <a:grpSpLocks/>
          </p:cNvGrpSpPr>
          <p:nvPr/>
        </p:nvGrpSpPr>
        <p:grpSpPr bwMode="auto">
          <a:xfrm>
            <a:off x="1116013" y="2492375"/>
            <a:ext cx="6696075" cy="3200400"/>
            <a:chOff x="1315" y="1570"/>
            <a:chExt cx="2971" cy="1535"/>
          </a:xfrm>
        </p:grpSpPr>
        <p:sp>
          <p:nvSpPr>
            <p:cNvPr id="79876" name="Line 4"/>
            <p:cNvSpPr>
              <a:spLocks noChangeShapeType="1"/>
            </p:cNvSpPr>
            <p:nvPr/>
          </p:nvSpPr>
          <p:spPr bwMode="auto">
            <a:xfrm>
              <a:off x="1315" y="1570"/>
              <a:ext cx="23" cy="1248"/>
            </a:xfrm>
            <a:prstGeom prst="line">
              <a:avLst/>
            </a:prstGeom>
            <a:noFill/>
            <a:ln w="9525">
              <a:solidFill>
                <a:schemeClr val="tx1"/>
              </a:solidFill>
              <a:round/>
              <a:headEnd/>
              <a:tailEnd/>
            </a:ln>
            <a:effectLst/>
          </p:spPr>
          <p:txBody>
            <a:bodyPr/>
            <a:lstStyle/>
            <a:p>
              <a:endParaRPr lang="en-US"/>
            </a:p>
          </p:txBody>
        </p:sp>
        <p:sp>
          <p:nvSpPr>
            <p:cNvPr id="79877" name="Line 5"/>
            <p:cNvSpPr>
              <a:spLocks noChangeShapeType="1"/>
            </p:cNvSpPr>
            <p:nvPr/>
          </p:nvSpPr>
          <p:spPr bwMode="auto">
            <a:xfrm>
              <a:off x="1360" y="2818"/>
              <a:ext cx="2926" cy="0"/>
            </a:xfrm>
            <a:prstGeom prst="line">
              <a:avLst/>
            </a:prstGeom>
            <a:noFill/>
            <a:ln w="9525">
              <a:solidFill>
                <a:schemeClr val="tx1"/>
              </a:solidFill>
              <a:round/>
              <a:headEnd/>
              <a:tailEnd/>
            </a:ln>
            <a:effectLst/>
          </p:spPr>
          <p:txBody>
            <a:bodyPr/>
            <a:lstStyle/>
            <a:p>
              <a:endParaRPr lang="en-US"/>
            </a:p>
          </p:txBody>
        </p:sp>
        <p:sp>
          <p:nvSpPr>
            <p:cNvPr id="79889" name="Text Box 17"/>
            <p:cNvSpPr txBox="1">
              <a:spLocks noChangeArrowheads="1"/>
            </p:cNvSpPr>
            <p:nvPr/>
          </p:nvSpPr>
          <p:spPr bwMode="auto">
            <a:xfrm>
              <a:off x="2368" y="2886"/>
              <a:ext cx="1007" cy="219"/>
            </a:xfrm>
            <a:prstGeom prst="rect">
              <a:avLst/>
            </a:prstGeom>
            <a:noFill/>
            <a:ln w="9525">
              <a:noFill/>
              <a:miter lim="800000"/>
              <a:headEnd/>
              <a:tailEnd/>
            </a:ln>
            <a:effectLst/>
          </p:spPr>
          <p:txBody>
            <a:bodyPr wrap="none">
              <a:spAutoFit/>
            </a:bodyPr>
            <a:lstStyle/>
            <a:p>
              <a:r>
                <a:rPr lang="en-US" sz="2400" dirty="0" smtClean="0"/>
                <a:t>Time / Location</a:t>
              </a:r>
              <a:endParaRPr lang="en-US" sz="2400" dirty="0"/>
            </a:p>
          </p:txBody>
        </p:sp>
      </p:grpSp>
      <p:pic>
        <p:nvPicPr>
          <p:cNvPr id="18433" name="Picture 1"/>
          <p:cNvPicPr>
            <a:picLocks noChangeAspect="1" noChangeArrowheads="1"/>
          </p:cNvPicPr>
          <p:nvPr/>
        </p:nvPicPr>
        <p:blipFill>
          <a:blip r:embed="rId2" cstate="print"/>
          <a:srcRect/>
          <a:stretch>
            <a:fillRect/>
          </a:stretch>
        </p:blipFill>
        <p:spPr bwMode="auto">
          <a:xfrm>
            <a:off x="6361137" y="1566837"/>
            <a:ext cx="2539999" cy="1904999"/>
          </a:xfrm>
          <a:prstGeom prst="rect">
            <a:avLst/>
          </a:prstGeom>
          <a:noFill/>
          <a:ln w="9525">
            <a:noFill/>
            <a:miter lim="800000"/>
            <a:headEnd/>
            <a:tailEnd/>
          </a:ln>
          <a:effectLst/>
        </p:spPr>
      </p:pic>
      <p:sp>
        <p:nvSpPr>
          <p:cNvPr id="19" name="TextBox 18"/>
          <p:cNvSpPr txBox="1"/>
          <p:nvPr/>
        </p:nvSpPr>
        <p:spPr>
          <a:xfrm>
            <a:off x="3038454" y="1566837"/>
            <a:ext cx="3286171"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solidFill>
                  <a:srgbClr val="FF0000"/>
                </a:solidFill>
              </a:rPr>
              <a:t>ACCIDENT occurs when </a:t>
            </a:r>
          </a:p>
          <a:p>
            <a:r>
              <a:rPr lang="en-US" dirty="0" smtClean="0">
                <a:solidFill>
                  <a:srgbClr val="FF0000"/>
                </a:solidFill>
              </a:rPr>
              <a:t>System Demands </a:t>
            </a:r>
            <a:r>
              <a:rPr lang="en-US" b="1" dirty="0" smtClean="0">
                <a:solidFill>
                  <a:srgbClr val="FF0000"/>
                </a:solidFill>
              </a:rPr>
              <a:t>more than </a:t>
            </a:r>
          </a:p>
          <a:p>
            <a:r>
              <a:rPr lang="en-US" dirty="0" smtClean="0">
                <a:solidFill>
                  <a:srgbClr val="FF0000"/>
                </a:solidFill>
              </a:rPr>
              <a:t>User can Perform</a:t>
            </a:r>
            <a:endParaRPr lang="en-US" dirty="0">
              <a:solidFill>
                <a:srgbClr val="FF0000"/>
              </a:solidFill>
            </a:endParaRPr>
          </a:p>
        </p:txBody>
      </p:sp>
      <p:sp>
        <p:nvSpPr>
          <p:cNvPr id="29" name="Text Box 17"/>
          <p:cNvSpPr txBox="1">
            <a:spLocks noChangeArrowheads="1"/>
          </p:cNvSpPr>
          <p:nvPr/>
        </p:nvSpPr>
        <p:spPr bwMode="auto">
          <a:xfrm>
            <a:off x="190440" y="3392487"/>
            <a:ext cx="1947969" cy="830997"/>
          </a:xfrm>
          <a:prstGeom prst="rect">
            <a:avLst/>
          </a:prstGeom>
          <a:noFill/>
          <a:ln w="9525">
            <a:noFill/>
            <a:miter lim="800000"/>
            <a:headEnd/>
            <a:tailEnd/>
          </a:ln>
          <a:effectLst/>
        </p:spPr>
        <p:txBody>
          <a:bodyPr wrap="none">
            <a:spAutoFit/>
          </a:bodyPr>
          <a:lstStyle/>
          <a:p>
            <a:r>
              <a:rPr lang="en-US" sz="2400" dirty="0" smtClean="0"/>
              <a:t>Demand / </a:t>
            </a:r>
          </a:p>
          <a:p>
            <a:r>
              <a:rPr lang="en-US" sz="2400" dirty="0" smtClean="0"/>
              <a:t>Performance</a:t>
            </a:r>
            <a:endParaRPr lang="en-US" sz="2400" dirty="0"/>
          </a:p>
        </p:txBody>
      </p:sp>
      <p:sp>
        <p:nvSpPr>
          <p:cNvPr id="18" name="TextBox 17"/>
          <p:cNvSpPr txBox="1"/>
          <p:nvPr/>
        </p:nvSpPr>
        <p:spPr>
          <a:xfrm>
            <a:off x="2600298" y="5875371"/>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Setting the Goal</a:t>
            </a:r>
            <a:endParaRPr lang="en-US" b="1" dirty="0">
              <a:solidFill>
                <a:srgbClr val="C00000"/>
              </a:solidFill>
            </a:endParaRPr>
          </a:p>
        </p:txBody>
      </p:sp>
      <p:sp>
        <p:nvSpPr>
          <p:cNvPr id="4" name="Table Placeholder 3"/>
          <p:cNvSpPr>
            <a:spLocks noGrp="1"/>
          </p:cNvSpPr>
          <p:nvPr>
            <p:ph type="tbl" idx="1"/>
          </p:nvPr>
        </p:nvSpPr>
        <p:spPr/>
      </p:sp>
      <p:pic>
        <p:nvPicPr>
          <p:cNvPr id="5" name="Picture 11"/>
          <p:cNvPicPr>
            <a:picLocks noChangeAspect="1" noChangeArrowheads="1"/>
          </p:cNvPicPr>
          <p:nvPr/>
        </p:nvPicPr>
        <p:blipFill>
          <a:blip r:embed="rId2" cstate="print"/>
          <a:srcRect/>
          <a:stretch>
            <a:fillRect/>
          </a:stretch>
        </p:blipFill>
        <p:spPr bwMode="auto">
          <a:xfrm>
            <a:off x="0" y="1550194"/>
            <a:ext cx="9143999" cy="5307806"/>
          </a:xfrm>
          <a:prstGeom prst="rect">
            <a:avLst/>
          </a:prstGeom>
          <a:noFill/>
          <a:ln w="9525">
            <a:noFill/>
            <a:miter lim="800000"/>
            <a:headEnd/>
            <a:tailEnd/>
          </a:ln>
        </p:spPr>
      </p:pic>
      <p:sp>
        <p:nvSpPr>
          <p:cNvPr id="6" name="TextBox 5"/>
          <p:cNvSpPr txBox="1"/>
          <p:nvPr/>
        </p:nvSpPr>
        <p:spPr>
          <a:xfrm>
            <a:off x="381000" y="1365528"/>
            <a:ext cx="1710725" cy="461665"/>
          </a:xfrm>
          <a:prstGeom prst="rect">
            <a:avLst/>
          </a:prstGeom>
          <a:noFill/>
        </p:spPr>
        <p:txBody>
          <a:bodyPr wrap="none" rtlCol="0">
            <a:spAutoFit/>
          </a:bodyPr>
          <a:lstStyle/>
          <a:p>
            <a:r>
              <a:rPr lang="en-US" sz="2400" b="1" dirty="0" smtClean="0"/>
              <a:t>WHO-vision</a:t>
            </a:r>
            <a:endParaRPr lang="en-US" sz="2400" b="1" dirty="0"/>
          </a:p>
        </p:txBody>
      </p:sp>
    </p:spTree>
    <p:extLst>
      <p:ext uri="{BB962C8B-B14F-4D97-AF65-F5344CB8AC3E}">
        <p14:creationId xmlns:p14="http://schemas.microsoft.com/office/powerpoint/2010/main" xmlns="" val="2932999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15516" y="224644"/>
            <a:ext cx="8229600" cy="1143000"/>
          </a:xfrm>
        </p:spPr>
        <p:txBody>
          <a:bodyPr/>
          <a:lstStyle/>
          <a:p>
            <a:r>
              <a:rPr lang="en-US" b="1" dirty="0">
                <a:solidFill>
                  <a:srgbClr val="C00000"/>
                </a:solidFill>
              </a:rPr>
              <a:t>Conclusions</a:t>
            </a:r>
          </a:p>
        </p:txBody>
      </p:sp>
      <p:sp>
        <p:nvSpPr>
          <p:cNvPr id="97283" name="Rectangle 3"/>
          <p:cNvSpPr>
            <a:spLocks noGrp="1" noChangeArrowheads="1"/>
          </p:cNvSpPr>
          <p:nvPr>
            <p:ph idx="4294967295"/>
          </p:nvPr>
        </p:nvSpPr>
        <p:spPr>
          <a:xfrm>
            <a:off x="575556" y="1304764"/>
            <a:ext cx="8229600" cy="4140460"/>
          </a:xfrm>
        </p:spPr>
        <p:txBody>
          <a:bodyPr>
            <a:noAutofit/>
          </a:bodyPr>
          <a:lstStyle/>
          <a:p>
            <a:r>
              <a:rPr lang="en-US" sz="2800" dirty="0" smtClean="0"/>
              <a:t>Road crash </a:t>
            </a:r>
            <a:r>
              <a:rPr lang="en-US" sz="2800" dirty="0"/>
              <a:t>occurs when </a:t>
            </a:r>
            <a:r>
              <a:rPr lang="en-US" sz="2800" dirty="0">
                <a:solidFill>
                  <a:srgbClr val="C00000"/>
                </a:solidFill>
              </a:rPr>
              <a:t>System Demand is higher than the User Performance</a:t>
            </a:r>
          </a:p>
          <a:p>
            <a:r>
              <a:rPr lang="en-AU" sz="2800" dirty="0" smtClean="0"/>
              <a:t>Speed management very important in </a:t>
            </a:r>
            <a:r>
              <a:rPr lang="en-AU" sz="2800" dirty="0" smtClean="0">
                <a:solidFill>
                  <a:srgbClr val="C00000"/>
                </a:solidFill>
              </a:rPr>
              <a:t>Safe System approach </a:t>
            </a:r>
          </a:p>
          <a:p>
            <a:r>
              <a:rPr lang="en-AU" sz="2800" dirty="0" smtClean="0">
                <a:solidFill>
                  <a:srgbClr val="C00000"/>
                </a:solidFill>
              </a:rPr>
              <a:t>Improvements to infrastructure </a:t>
            </a:r>
            <a:r>
              <a:rPr lang="en-AU" sz="2800" dirty="0" smtClean="0"/>
              <a:t>can provide Safe System outcomes</a:t>
            </a:r>
          </a:p>
          <a:p>
            <a:r>
              <a:rPr lang="en-AU" sz="2800" dirty="0" smtClean="0">
                <a:solidFill>
                  <a:srgbClr val="C00000"/>
                </a:solidFill>
              </a:rPr>
              <a:t>Primary treatments </a:t>
            </a:r>
            <a:r>
              <a:rPr lang="en-AU" sz="2800" dirty="0" smtClean="0"/>
              <a:t>provide </a:t>
            </a:r>
            <a:r>
              <a:rPr lang="en-AU" sz="2800" dirty="0" smtClean="0">
                <a:solidFill>
                  <a:srgbClr val="C00000"/>
                </a:solidFill>
              </a:rPr>
              <a:t>sustainable solutions</a:t>
            </a:r>
          </a:p>
          <a:p>
            <a:r>
              <a:rPr lang="en-AU" sz="2800" dirty="0" smtClean="0"/>
              <a:t>Supporting treatments provide </a:t>
            </a:r>
            <a:r>
              <a:rPr lang="en-AU" sz="2800" dirty="0" smtClean="0">
                <a:solidFill>
                  <a:srgbClr val="C00000"/>
                </a:solidFill>
              </a:rPr>
              <a:t>immediate relief</a:t>
            </a:r>
          </a:p>
        </p:txBody>
      </p:sp>
      <p:sp>
        <p:nvSpPr>
          <p:cNvPr id="5" name="TextBox 4"/>
          <p:cNvSpPr txBox="1"/>
          <p:nvPr/>
        </p:nvSpPr>
        <p:spPr>
          <a:xfrm>
            <a:off x="2125629" y="6130962"/>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054711218"/>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b="1" dirty="0">
                <a:solidFill>
                  <a:srgbClr val="C00000"/>
                </a:solidFill>
              </a:rPr>
              <a:t>Recommendations</a:t>
            </a:r>
          </a:p>
        </p:txBody>
      </p:sp>
      <p:sp>
        <p:nvSpPr>
          <p:cNvPr id="98307" name="Rectangle 3"/>
          <p:cNvSpPr>
            <a:spLocks noGrp="1" noChangeArrowheads="1"/>
          </p:cNvSpPr>
          <p:nvPr>
            <p:ph idx="4294967295"/>
          </p:nvPr>
        </p:nvSpPr>
        <p:spPr>
          <a:xfrm>
            <a:off x="607928" y="1628800"/>
            <a:ext cx="8229600" cy="3736975"/>
          </a:xfrm>
        </p:spPr>
        <p:txBody>
          <a:bodyPr/>
          <a:lstStyle/>
          <a:p>
            <a:r>
              <a:rPr lang="en-US" dirty="0" smtClean="0"/>
              <a:t>In-depth analysis of </a:t>
            </a:r>
            <a:r>
              <a:rPr lang="en-US" dirty="0" smtClean="0">
                <a:solidFill>
                  <a:srgbClr val="C00000"/>
                </a:solidFill>
              </a:rPr>
              <a:t>All Traffic components</a:t>
            </a:r>
            <a:r>
              <a:rPr lang="en-US" dirty="0" smtClean="0"/>
              <a:t> will provide success to any road safety measure</a:t>
            </a:r>
          </a:p>
          <a:p>
            <a:r>
              <a:rPr lang="en-US" dirty="0" smtClean="0"/>
              <a:t>Detailed </a:t>
            </a:r>
            <a:r>
              <a:rPr lang="en-US" dirty="0"/>
              <a:t>Engineering analysis </a:t>
            </a:r>
            <a:r>
              <a:rPr lang="en-US" dirty="0" smtClean="0"/>
              <a:t>and treatment of </a:t>
            </a:r>
            <a:r>
              <a:rPr lang="en-US" dirty="0">
                <a:solidFill>
                  <a:srgbClr val="C00000"/>
                </a:solidFill>
              </a:rPr>
              <a:t>Black Spots </a:t>
            </a:r>
            <a:r>
              <a:rPr lang="en-US" dirty="0"/>
              <a:t>must be carried out</a:t>
            </a:r>
          </a:p>
          <a:p>
            <a:r>
              <a:rPr lang="en-US" dirty="0">
                <a:solidFill>
                  <a:srgbClr val="C00000"/>
                </a:solidFill>
              </a:rPr>
              <a:t>Emerging technology </a:t>
            </a:r>
            <a:r>
              <a:rPr lang="en-US" dirty="0"/>
              <a:t>must be utilized in developing Road safety models and effective traffic </a:t>
            </a:r>
            <a:r>
              <a:rPr lang="en-US" dirty="0" smtClean="0"/>
              <a:t>management</a:t>
            </a:r>
          </a:p>
          <a:p>
            <a:endParaRPr lang="en-US" dirty="0"/>
          </a:p>
        </p:txBody>
      </p:sp>
      <p:sp>
        <p:nvSpPr>
          <p:cNvPr id="5" name="TextBox 4"/>
          <p:cNvSpPr txBox="1"/>
          <p:nvPr/>
        </p:nvSpPr>
        <p:spPr>
          <a:xfrm>
            <a:off x="2052603" y="6057936"/>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09698952"/>
      </p:ext>
    </p:ext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The way forward</a:t>
            </a:r>
            <a:endParaRPr lang="en-US" b="1" dirty="0">
              <a:solidFill>
                <a:srgbClr val="C00000"/>
              </a:solidFill>
            </a:endParaRPr>
          </a:p>
        </p:txBody>
      </p:sp>
      <p:sp>
        <p:nvSpPr>
          <p:cNvPr id="3" name="Table Placeholder 2"/>
          <p:cNvSpPr>
            <a:spLocks noGrp="1"/>
          </p:cNvSpPr>
          <p:nvPr>
            <p:ph type="tbl" idx="1"/>
          </p:nvPr>
        </p:nvSpPr>
        <p:spPr/>
      </p:sp>
      <p:sp>
        <p:nvSpPr>
          <p:cNvPr id="4" name="Slide Number Placeholder 3"/>
          <p:cNvSpPr>
            <a:spLocks noGrp="1"/>
          </p:cNvSpPr>
          <p:nvPr>
            <p:ph type="sldNum" sz="quarter" idx="12"/>
          </p:nvPr>
        </p:nvSpPr>
        <p:spPr/>
        <p:txBody>
          <a:bodyPr/>
          <a:lstStyle/>
          <a:p>
            <a:fld id="{20FA4F54-C6B8-4A46-B3BB-41F29237479F}" type="slidenum">
              <a:rPr lang="en-US" smtClean="0"/>
              <a:pPr/>
              <a:t>33</a:t>
            </a:fld>
            <a:endParaRPr lang="en-US"/>
          </a:p>
        </p:txBody>
      </p:sp>
      <p:pic>
        <p:nvPicPr>
          <p:cNvPr id="5" name="Picture 4" descr="C:\Users\User\Desktop\flowchart Visio Wa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7724" y="1700808"/>
            <a:ext cx="5220580" cy="4392488"/>
          </a:xfrm>
          <a:prstGeom prst="rect">
            <a:avLst/>
          </a:prstGeom>
          <a:noFill/>
          <a:ln>
            <a:noFill/>
          </a:ln>
        </p:spPr>
      </p:pic>
    </p:spTree>
    <p:extLst>
      <p:ext uri="{BB962C8B-B14F-4D97-AF65-F5344CB8AC3E}">
        <p14:creationId xmlns:p14="http://schemas.microsoft.com/office/powerpoint/2010/main" xmlns="" val="3831095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28979-DF1B-4295-A5CF-7A9C87A8D235}" type="datetime1">
              <a:rPr lang="en-US" smtClean="0"/>
              <a:pPr/>
              <a:t>3/24/2014</a:t>
            </a:fld>
            <a:endParaRPr lang="en-US"/>
          </a:p>
        </p:txBody>
      </p:sp>
      <p:sp>
        <p:nvSpPr>
          <p:cNvPr id="4" name="Slide Number Placeholder 3"/>
          <p:cNvSpPr>
            <a:spLocks noGrp="1"/>
          </p:cNvSpPr>
          <p:nvPr>
            <p:ph type="sldNum" sz="quarter" idx="12"/>
          </p:nvPr>
        </p:nvSpPr>
        <p:spPr/>
        <p:txBody>
          <a:bodyPr/>
          <a:lstStyle/>
          <a:p>
            <a:fld id="{6E4CC4EC-27D0-42E8-A71E-A383F6119ADE}" type="slidenum">
              <a:rPr lang="en-US" smtClean="0"/>
              <a:pPr/>
              <a:t>34</a:t>
            </a:fld>
            <a:endParaRPr lang="en-US"/>
          </a:p>
        </p:txBody>
      </p:sp>
      <p:sp>
        <p:nvSpPr>
          <p:cNvPr id="5" name="Rectangle 4"/>
          <p:cNvSpPr/>
          <p:nvPr/>
        </p:nvSpPr>
        <p:spPr>
          <a:xfrm>
            <a:off x="2748426" y="2967335"/>
            <a:ext cx="3647152"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364271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b="1" dirty="0">
                <a:solidFill>
                  <a:srgbClr val="C00000"/>
                </a:solidFill>
              </a:rPr>
              <a:t>Accident Components</a:t>
            </a:r>
          </a:p>
        </p:txBody>
      </p:sp>
      <p:graphicFrame>
        <p:nvGraphicFramePr>
          <p:cNvPr id="85014" name="Group 22"/>
          <p:cNvGraphicFramePr>
            <a:graphicFrameLocks noGrp="1"/>
          </p:cNvGraphicFramePr>
          <p:nvPr>
            <p:ph type="tbl" idx="1"/>
            <p:extLst>
              <p:ext uri="{D42A27DB-BD31-4B8C-83A1-F6EECF244321}">
                <p14:modId xmlns:p14="http://schemas.microsoft.com/office/powerpoint/2010/main" xmlns="" val="371042982"/>
              </p:ext>
            </p:extLst>
          </p:nvPr>
        </p:nvGraphicFramePr>
        <p:xfrm>
          <a:off x="457200" y="1600200"/>
          <a:ext cx="8229601" cy="3276600"/>
        </p:xfrm>
        <a:graphic>
          <a:graphicData uri="http://schemas.openxmlformats.org/drawingml/2006/table">
            <a:tbl>
              <a:tblPr/>
              <a:tblGrid>
                <a:gridCol w="8229601"/>
              </a:tblGrid>
              <a:tr h="9239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103976" marR="1039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526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charset="0"/>
                        </a:rPr>
                        <a:t>Road</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Design</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Road Furniture (Traffic Signs)</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Maintenance (Skid Resistance)</a:t>
                      </a:r>
                    </a:p>
                  </a:txBody>
                  <a:tcPr marL="103976" marR="1039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5011" name="Text Box 19"/>
          <p:cNvSpPr txBox="1">
            <a:spLocks noChangeArrowheads="1"/>
          </p:cNvSpPr>
          <p:nvPr/>
        </p:nvSpPr>
        <p:spPr bwMode="auto">
          <a:xfrm>
            <a:off x="1223963" y="1557338"/>
            <a:ext cx="3708400" cy="822325"/>
          </a:xfrm>
          <a:prstGeom prst="rect">
            <a:avLst/>
          </a:prstGeom>
          <a:solidFill>
            <a:srgbClr val="FF9966"/>
          </a:solidFill>
          <a:ln w="9525">
            <a:noFill/>
            <a:miter lim="800000"/>
            <a:headEnd/>
            <a:tailEnd/>
          </a:ln>
          <a:effectLst/>
        </p:spPr>
        <p:txBody>
          <a:bodyPr>
            <a:spAutoFit/>
          </a:bodyPr>
          <a:lstStyle/>
          <a:p>
            <a:pPr algn="ctr">
              <a:spcBef>
                <a:spcPct val="50000"/>
              </a:spcBef>
            </a:pPr>
            <a:r>
              <a:rPr lang="en-US" sz="2400" b="1">
                <a:latin typeface="Bookman Old Style" pitchFamily="18" charset="0"/>
              </a:rPr>
              <a:t>System Demand Indicators</a:t>
            </a:r>
          </a:p>
        </p:txBody>
      </p:sp>
      <p:sp>
        <p:nvSpPr>
          <p:cNvPr id="6" name="TextBox 5"/>
          <p:cNvSpPr txBox="1"/>
          <p:nvPr/>
        </p:nvSpPr>
        <p:spPr>
          <a:xfrm>
            <a:off x="2600298" y="5875371"/>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60" name="Rectangle 16"/>
          <p:cNvSpPr>
            <a:spLocks noGrp="1" noChangeArrowheads="1"/>
          </p:cNvSpPr>
          <p:nvPr>
            <p:ph type="title"/>
          </p:nvPr>
        </p:nvSpPr>
        <p:spPr/>
        <p:txBody>
          <a:bodyPr>
            <a:normAutofit/>
          </a:bodyPr>
          <a:lstStyle/>
          <a:p>
            <a:r>
              <a:rPr lang="en-US" b="1" dirty="0">
                <a:solidFill>
                  <a:srgbClr val="C00000"/>
                </a:solidFill>
              </a:rPr>
              <a:t>Accident Components</a:t>
            </a:r>
          </a:p>
        </p:txBody>
      </p:sp>
      <p:graphicFrame>
        <p:nvGraphicFramePr>
          <p:cNvPr id="82989" name="Group 45"/>
          <p:cNvGraphicFramePr>
            <a:graphicFrameLocks noGrp="1"/>
          </p:cNvGraphicFramePr>
          <p:nvPr>
            <p:ph type="tbl" idx="1"/>
            <p:extLst>
              <p:ext uri="{D42A27DB-BD31-4B8C-83A1-F6EECF244321}">
                <p14:modId xmlns:p14="http://schemas.microsoft.com/office/powerpoint/2010/main" xmlns="" val="56640798"/>
              </p:ext>
            </p:extLst>
          </p:nvPr>
        </p:nvGraphicFramePr>
        <p:xfrm>
          <a:off x="457200" y="1600200"/>
          <a:ext cx="8229601" cy="3708400"/>
        </p:xfrm>
        <a:graphic>
          <a:graphicData uri="http://schemas.openxmlformats.org/drawingml/2006/table">
            <a:tbl>
              <a:tblPr/>
              <a:tblGrid>
                <a:gridCol w="4115703"/>
                <a:gridCol w="4113898"/>
              </a:tblGrid>
              <a:tr h="104457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103976" marR="1039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638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charset="0"/>
                        </a:rPr>
                        <a:t>Driver</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Training</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Education</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Attitudes</a:t>
                      </a:r>
                    </a:p>
                  </a:txBody>
                  <a:tcPr marL="103976" marR="1039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charset="0"/>
                        </a:rPr>
                        <a:t>Vehicle</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Breaking</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Roadworthiness</a:t>
                      </a:r>
                    </a:p>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Speed</a:t>
                      </a:r>
                    </a:p>
                  </a:txBody>
                  <a:tcPr marL="103976" marR="1039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70" name="Text Box 26"/>
          <p:cNvSpPr txBox="1">
            <a:spLocks noChangeArrowheads="1"/>
          </p:cNvSpPr>
          <p:nvPr/>
        </p:nvSpPr>
        <p:spPr bwMode="auto">
          <a:xfrm>
            <a:off x="1223963" y="1557338"/>
            <a:ext cx="3708400" cy="822325"/>
          </a:xfrm>
          <a:prstGeom prst="rect">
            <a:avLst/>
          </a:prstGeom>
          <a:solidFill>
            <a:srgbClr val="FF9966"/>
          </a:solidFill>
          <a:ln w="9525">
            <a:noFill/>
            <a:miter lim="800000"/>
            <a:headEnd/>
            <a:tailEnd/>
          </a:ln>
          <a:effectLst/>
        </p:spPr>
        <p:txBody>
          <a:bodyPr>
            <a:spAutoFit/>
          </a:bodyPr>
          <a:lstStyle/>
          <a:p>
            <a:pPr algn="ctr">
              <a:spcBef>
                <a:spcPct val="50000"/>
              </a:spcBef>
            </a:pPr>
            <a:r>
              <a:rPr lang="en-US" sz="2400" b="1">
                <a:latin typeface="Bookman Old Style" pitchFamily="18" charset="0"/>
              </a:rPr>
              <a:t>User Performance Indicators</a:t>
            </a:r>
          </a:p>
        </p:txBody>
      </p:sp>
      <p:sp>
        <p:nvSpPr>
          <p:cNvPr id="6" name="TextBox 5"/>
          <p:cNvSpPr txBox="1"/>
          <p:nvPr/>
        </p:nvSpPr>
        <p:spPr>
          <a:xfrm>
            <a:off x="2600298" y="5875371"/>
            <a:ext cx="3359196"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Department of Urban &amp; Infrastructure Engineering</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rPr>
              <a:t>High system Demand Locations</a:t>
            </a:r>
            <a:endParaRPr lang="en-US" b="1" dirty="0">
              <a:solidFill>
                <a:srgbClr val="C00000"/>
              </a:solidFill>
            </a:endParaRPr>
          </a:p>
        </p:txBody>
      </p:sp>
      <p:sp>
        <p:nvSpPr>
          <p:cNvPr id="6" name="Slide Number Placeholder 5"/>
          <p:cNvSpPr>
            <a:spLocks noGrp="1"/>
          </p:cNvSpPr>
          <p:nvPr>
            <p:ph type="sldNum" sz="quarter" idx="12"/>
          </p:nvPr>
        </p:nvSpPr>
        <p:spPr/>
        <p:txBody>
          <a:bodyPr/>
          <a:lstStyle/>
          <a:p>
            <a:fld id="{CC63985C-BA0C-4E14-92D1-28642CB297D8}" type="slidenum">
              <a:rPr lang="en-US" smtClean="0"/>
              <a:pPr/>
              <a:t>6</a:t>
            </a:fld>
            <a:endParaRPr lang="en-US"/>
          </a:p>
        </p:txBody>
      </p:sp>
      <p:sp>
        <p:nvSpPr>
          <p:cNvPr id="4" name="Date Placeholder 3"/>
          <p:cNvSpPr>
            <a:spLocks noGrp="1"/>
          </p:cNvSpPr>
          <p:nvPr>
            <p:ph type="dt" sz="half" idx="4294967295"/>
          </p:nvPr>
        </p:nvSpPr>
        <p:spPr>
          <a:xfrm>
            <a:off x="0" y="6356350"/>
            <a:ext cx="2133600" cy="365125"/>
          </a:xfrm>
        </p:spPr>
        <p:txBody>
          <a:bodyPr/>
          <a:lstStyle/>
          <a:p>
            <a:fld id="{834DAAC4-02A7-4B16-BD49-E08AD4512C05}" type="datetime1">
              <a:rPr lang="en-US" smtClean="0"/>
              <a:pPr/>
              <a:t>3/24/2014</a:t>
            </a:fld>
            <a:endParaRPr lang="en-US"/>
          </a:p>
        </p:txBody>
      </p:sp>
      <p:sp>
        <p:nvSpPr>
          <p:cNvPr id="5" name="Footer Placeholder 4"/>
          <p:cNvSpPr>
            <a:spLocks noGrp="1"/>
          </p:cNvSpPr>
          <p:nvPr>
            <p:ph type="ftr" sz="quarter" idx="4294967295"/>
          </p:nvPr>
        </p:nvSpPr>
        <p:spPr>
          <a:xfrm>
            <a:off x="0" y="6356350"/>
            <a:ext cx="2895600" cy="365125"/>
          </a:xfrm>
        </p:spPr>
        <p:txBody>
          <a:bodyPr/>
          <a:lstStyle/>
          <a:p>
            <a:r>
              <a:rPr lang="en-US" smtClean="0"/>
              <a:t>Department of Civil Engineering</a:t>
            </a:r>
            <a:endParaRPr lang="en-US"/>
          </a:p>
        </p:txBody>
      </p:sp>
      <p:pic>
        <p:nvPicPr>
          <p:cNvPr id="10" name="Picture 2" descr="KPT Flyover by mapKarachi."/>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t="23404"/>
          <a:stretch>
            <a:fillRect/>
          </a:stretch>
        </p:blipFill>
        <p:spPr bwMode="auto">
          <a:xfrm>
            <a:off x="2015716" y="1137006"/>
            <a:ext cx="4200409" cy="2413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http://www.ssqq.com/archive/images/death%20road%2029%20299.jpg"/>
          <p:cNvPicPr/>
          <p:nvPr/>
        </p:nvPicPr>
        <p:blipFill>
          <a:blip r:embed="rId4" cstate="print"/>
          <a:srcRect/>
          <a:stretch>
            <a:fillRect/>
          </a:stretch>
        </p:blipFill>
        <p:spPr bwMode="auto">
          <a:xfrm>
            <a:off x="4644008" y="3697829"/>
            <a:ext cx="4111352" cy="2838252"/>
          </a:xfrm>
          <a:prstGeom prst="rect">
            <a:avLst/>
          </a:prstGeom>
          <a:noFill/>
          <a:ln w="9525">
            <a:noFill/>
            <a:miter lim="800000"/>
            <a:headEnd/>
            <a:tailEnd/>
          </a:ln>
        </p:spPr>
      </p:pic>
      <p:pic>
        <p:nvPicPr>
          <p:cNvPr id="12" name="Picture 1" descr="Figure 20. Horizontal stopping sight distance."/>
          <p:cNvPicPr>
            <a:picLocks noChangeAspect="1" noChangeArrowheads="1"/>
          </p:cNvPicPr>
          <p:nvPr/>
        </p:nvPicPr>
        <p:blipFill>
          <a:blip r:embed="rId5" cstate="print"/>
          <a:srcRect/>
          <a:stretch>
            <a:fillRect/>
          </a:stretch>
        </p:blipFill>
        <p:spPr bwMode="auto">
          <a:xfrm>
            <a:off x="307933" y="3779840"/>
            <a:ext cx="4071966" cy="2908547"/>
          </a:xfrm>
          <a:prstGeom prst="rect">
            <a:avLst/>
          </a:prstGeom>
          <a:noFill/>
          <a:ln w="9525">
            <a:noFill/>
            <a:miter lim="800000"/>
            <a:headEnd/>
            <a:tailEnd/>
          </a:ln>
        </p:spPr>
      </p:pic>
    </p:spTree>
    <p:extLst>
      <p:ext uri="{BB962C8B-B14F-4D97-AF65-F5344CB8AC3E}">
        <p14:creationId xmlns:p14="http://schemas.microsoft.com/office/powerpoint/2010/main" xmlns="" val="184598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pPr eaLnBrk="1" hangingPunct="1"/>
            <a:r>
              <a:rPr lang="en-US" b="1" dirty="0" smtClean="0">
                <a:solidFill>
                  <a:srgbClr val="C00000"/>
                </a:solidFill>
              </a:rPr>
              <a:t>Logical approach to Road Safety Issue</a:t>
            </a:r>
          </a:p>
        </p:txBody>
      </p:sp>
      <p:sp>
        <p:nvSpPr>
          <p:cNvPr id="6" name="Slide Number Placeholder 5"/>
          <p:cNvSpPr>
            <a:spLocks noGrp="1"/>
          </p:cNvSpPr>
          <p:nvPr>
            <p:ph type="sldNum" sz="quarter" idx="12"/>
          </p:nvPr>
        </p:nvSpPr>
        <p:spPr/>
        <p:txBody>
          <a:bodyPr/>
          <a:lstStyle/>
          <a:p>
            <a:pPr>
              <a:defRPr/>
            </a:pPr>
            <a:fld id="{F51A2C21-5C30-4983-B0DD-4141932DB00E}" type="slidenum">
              <a:rPr lang="en-US"/>
              <a:pPr>
                <a:defRPr/>
              </a:pPr>
              <a:t>7</a:t>
            </a:fld>
            <a:endParaRPr lang="en-US"/>
          </a:p>
        </p:txBody>
      </p:sp>
      <p:sp>
        <p:nvSpPr>
          <p:cNvPr id="4" name="Date Placeholder 3"/>
          <p:cNvSpPr>
            <a:spLocks noGrp="1"/>
          </p:cNvSpPr>
          <p:nvPr>
            <p:ph type="dt" sz="half" idx="4294967295"/>
          </p:nvPr>
        </p:nvSpPr>
        <p:spPr>
          <a:xfrm>
            <a:off x="0" y="6356350"/>
            <a:ext cx="2133600" cy="365125"/>
          </a:xfrm>
        </p:spPr>
        <p:txBody>
          <a:bodyPr/>
          <a:lstStyle/>
          <a:p>
            <a:pPr>
              <a:defRPr/>
            </a:pPr>
            <a:fld id="{CA72A853-3C49-4400-B4B8-7FEDF465AD3A}" type="datetime1">
              <a:rPr lang="en-US"/>
              <a:pPr>
                <a:defRPr/>
              </a:pPr>
              <a:t>3/24/2014</a:t>
            </a:fld>
            <a:endParaRPr lang="en-US"/>
          </a:p>
        </p:txBody>
      </p:sp>
      <p:graphicFrame>
        <p:nvGraphicFramePr>
          <p:cNvPr id="9" name="Diagram 8"/>
          <p:cNvGraphicFramePr/>
          <p:nvPr>
            <p:extLst>
              <p:ext uri="{D42A27DB-BD31-4B8C-83A1-F6EECF244321}">
                <p14:modId xmlns:p14="http://schemas.microsoft.com/office/powerpoint/2010/main" xmlns="" val="2504544263"/>
              </p:ext>
            </p:extLst>
          </p:nvPr>
        </p:nvGraphicFramePr>
        <p:xfrm>
          <a:off x="1151620" y="954563"/>
          <a:ext cx="6845352" cy="4660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4038" name="TextBox 10"/>
          <p:cNvSpPr txBox="1">
            <a:spLocks noChangeArrowheads="1"/>
          </p:cNvSpPr>
          <p:nvPr/>
        </p:nvSpPr>
        <p:spPr bwMode="auto">
          <a:xfrm>
            <a:off x="1468438" y="5373216"/>
            <a:ext cx="66452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400" b="1" dirty="0"/>
              <a:t>Highest possible tolerance for all ranges of HUMAN PERFROMANCE</a:t>
            </a:r>
          </a:p>
        </p:txBody>
      </p:sp>
    </p:spTree>
    <p:extLst>
      <p:ext uri="{BB962C8B-B14F-4D97-AF65-F5344CB8AC3E}">
        <p14:creationId xmlns:p14="http://schemas.microsoft.com/office/powerpoint/2010/main" xmlns="" val="1037649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0752BE74-5C29-409D-A203-E69314404B2C}" type="slidenum">
              <a:rPr lang="en-US"/>
              <a:pPr/>
              <a:t>8</a:t>
            </a:fld>
            <a:r>
              <a:rPr lang="en-US"/>
              <a:t>│</a:t>
            </a:r>
          </a:p>
        </p:txBody>
      </p:sp>
      <p:sp>
        <p:nvSpPr>
          <p:cNvPr id="113669" name="Text Box 5"/>
          <p:cNvSpPr txBox="1">
            <a:spLocks noChangeArrowheads="1"/>
          </p:cNvSpPr>
          <p:nvPr/>
        </p:nvSpPr>
        <p:spPr bwMode="auto">
          <a:xfrm>
            <a:off x="468313" y="1452563"/>
            <a:ext cx="8496300" cy="363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50000"/>
              </a:lnSpc>
              <a:spcBef>
                <a:spcPct val="50000"/>
              </a:spcBef>
              <a:buClr>
                <a:srgbClr val="008000"/>
              </a:buClr>
              <a:buFontTx/>
              <a:buChar char="•"/>
            </a:pPr>
            <a:r>
              <a:rPr lang="en-GB">
                <a:latin typeface="Arial" pitchFamily="34" charset="0"/>
                <a:cs typeface="Arial" pitchFamily="34" charset="0"/>
              </a:rPr>
              <a:t> explain the importance of research and research capacity 	in road traffic injury prevention;</a:t>
            </a:r>
          </a:p>
          <a:p>
            <a:pPr>
              <a:lnSpc>
                <a:spcPct val="150000"/>
              </a:lnSpc>
              <a:spcBef>
                <a:spcPct val="35000"/>
              </a:spcBef>
              <a:buClr>
                <a:srgbClr val="008000"/>
              </a:buClr>
              <a:buFontTx/>
              <a:buChar char="•"/>
            </a:pPr>
            <a:r>
              <a:rPr lang="en-GB">
                <a:latin typeface="Arial" pitchFamily="34" charset="0"/>
                <a:cs typeface="Arial" pitchFamily="34" charset="0"/>
              </a:rPr>
              <a:t>	explain ethical issues in research on road traffic injury 	prevention;</a:t>
            </a:r>
          </a:p>
          <a:p>
            <a:pPr>
              <a:lnSpc>
                <a:spcPct val="150000"/>
              </a:lnSpc>
              <a:spcBef>
                <a:spcPct val="35000"/>
              </a:spcBef>
              <a:buClr>
                <a:srgbClr val="008000"/>
              </a:buClr>
              <a:buFontTx/>
              <a:buChar char="•"/>
            </a:pPr>
            <a:r>
              <a:rPr lang="en-GB">
                <a:latin typeface="Arial" pitchFamily="34" charset="0"/>
                <a:cs typeface="Arial" pitchFamily="34" charset="0"/>
              </a:rPr>
              <a:t> 	evaluate the quality of data and evidence on road traffic 	injury prevention in the trainee's own country.</a:t>
            </a:r>
            <a:endParaRPr lang="en-US">
              <a:latin typeface="Arial" pitchFamily="34" charset="0"/>
              <a:cs typeface="Arial" pitchFamily="34" charset="0"/>
            </a:endParaRPr>
          </a:p>
        </p:txBody>
      </p:sp>
      <p:sp>
        <p:nvSpPr>
          <p:cNvPr id="113670" name="Rectangle 6"/>
          <p:cNvSpPr>
            <a:spLocks noGrp="1" noChangeArrowheads="1"/>
          </p:cNvSpPr>
          <p:nvPr>
            <p:ph type="title" idx="4294967295"/>
          </p:nvPr>
        </p:nvSpPr>
        <p:spPr bwMode="auto">
          <a:xfrm>
            <a:off x="0" y="0"/>
            <a:ext cx="9144000" cy="1143000"/>
          </a:xfrm>
          <a:prstGeom prst="rect">
            <a:avLst/>
          </a:prstGeom>
          <a:solidFill>
            <a:srgbClr val="008000"/>
          </a:solidFill>
          <a:ln/>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a:t>     Objectives</a:t>
            </a:r>
          </a:p>
        </p:txBody>
      </p:sp>
    </p:spTree>
    <p:extLst>
      <p:ext uri="{BB962C8B-B14F-4D97-AF65-F5344CB8AC3E}">
        <p14:creationId xmlns:p14="http://schemas.microsoft.com/office/powerpoint/2010/main" xmlns="" val="636250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half" idx="11"/>
          </p:nvPr>
        </p:nvSpPr>
        <p:spPr/>
        <p:txBody>
          <a:bodyPr/>
          <a:lstStyle/>
          <a:p>
            <a:fld id="{6203FF02-426E-44FD-93F0-A8C7B2525645}" type="slidenum">
              <a:rPr lang="en-US"/>
              <a:pPr/>
              <a:t>9</a:t>
            </a:fld>
            <a:r>
              <a:rPr lang="en-US"/>
              <a:t>│</a:t>
            </a:r>
          </a:p>
        </p:txBody>
      </p:sp>
      <p:sp>
        <p:nvSpPr>
          <p:cNvPr id="112645" name="Text Box 5"/>
          <p:cNvSpPr txBox="1">
            <a:spLocks noChangeArrowheads="1"/>
          </p:cNvSpPr>
          <p:nvPr/>
        </p:nvSpPr>
        <p:spPr bwMode="auto">
          <a:xfrm>
            <a:off x="971550" y="1266825"/>
            <a:ext cx="7561263" cy="4619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tabLst>
                <a:tab pos="261938" algn="l"/>
              </a:tabLst>
              <a:defRPr sz="2400">
                <a:solidFill>
                  <a:schemeClr val="tx1"/>
                </a:solidFill>
                <a:latin typeface="Times" charset="0"/>
              </a:defRPr>
            </a:lvl1pPr>
            <a:lvl2pPr>
              <a:tabLst>
                <a:tab pos="261938" algn="l"/>
              </a:tabLst>
              <a:defRPr sz="2400">
                <a:solidFill>
                  <a:schemeClr val="tx1"/>
                </a:solidFill>
                <a:latin typeface="Times" charset="0"/>
              </a:defRPr>
            </a:lvl2pPr>
            <a:lvl3pPr>
              <a:tabLst>
                <a:tab pos="261938" algn="l"/>
              </a:tabLst>
              <a:defRPr sz="2400">
                <a:solidFill>
                  <a:schemeClr val="tx1"/>
                </a:solidFill>
                <a:latin typeface="Times" charset="0"/>
              </a:defRPr>
            </a:lvl3pPr>
            <a:lvl4pPr>
              <a:tabLst>
                <a:tab pos="261938" algn="l"/>
              </a:tabLst>
              <a:defRPr sz="2400">
                <a:solidFill>
                  <a:schemeClr val="tx1"/>
                </a:solidFill>
                <a:latin typeface="Times" charset="0"/>
              </a:defRPr>
            </a:lvl4pPr>
            <a:lvl5pPr>
              <a:tabLst>
                <a:tab pos="261938" algn="l"/>
              </a:tabLst>
              <a:defRPr sz="2400">
                <a:solidFill>
                  <a:schemeClr val="tx1"/>
                </a:solidFill>
                <a:latin typeface="Times" charset="0"/>
              </a:defRPr>
            </a:lvl5pPr>
            <a:lvl6pPr eaLnBrk="0" fontAlgn="base" hangingPunct="0">
              <a:spcBef>
                <a:spcPct val="0"/>
              </a:spcBef>
              <a:spcAft>
                <a:spcPct val="0"/>
              </a:spcAft>
              <a:tabLst>
                <a:tab pos="261938" algn="l"/>
              </a:tabLst>
              <a:defRPr sz="2400">
                <a:solidFill>
                  <a:schemeClr val="tx1"/>
                </a:solidFill>
                <a:latin typeface="Times" charset="0"/>
              </a:defRPr>
            </a:lvl6pPr>
            <a:lvl7pPr eaLnBrk="0" fontAlgn="base" hangingPunct="0">
              <a:spcBef>
                <a:spcPct val="0"/>
              </a:spcBef>
              <a:spcAft>
                <a:spcPct val="0"/>
              </a:spcAft>
              <a:tabLst>
                <a:tab pos="261938" algn="l"/>
              </a:tabLst>
              <a:defRPr sz="2400">
                <a:solidFill>
                  <a:schemeClr val="tx1"/>
                </a:solidFill>
                <a:latin typeface="Times" charset="0"/>
              </a:defRPr>
            </a:lvl7pPr>
            <a:lvl8pPr eaLnBrk="0" fontAlgn="base" hangingPunct="0">
              <a:spcBef>
                <a:spcPct val="0"/>
              </a:spcBef>
              <a:spcAft>
                <a:spcPct val="0"/>
              </a:spcAft>
              <a:tabLst>
                <a:tab pos="261938" algn="l"/>
              </a:tabLst>
              <a:defRPr sz="2400">
                <a:solidFill>
                  <a:schemeClr val="tx1"/>
                </a:solidFill>
                <a:latin typeface="Times" charset="0"/>
              </a:defRPr>
            </a:lvl8pPr>
            <a:lvl9pPr eaLnBrk="0" fontAlgn="base" hangingPunct="0">
              <a:spcBef>
                <a:spcPct val="0"/>
              </a:spcBef>
              <a:spcAft>
                <a:spcPct val="0"/>
              </a:spcAft>
              <a:tabLst>
                <a:tab pos="261938" algn="l"/>
              </a:tabLst>
              <a:defRPr sz="2400">
                <a:solidFill>
                  <a:schemeClr val="tx1"/>
                </a:solidFill>
                <a:latin typeface="Times" charset="0"/>
              </a:defRPr>
            </a:lvl9pPr>
          </a:lstStyle>
          <a:p>
            <a:pPr>
              <a:lnSpc>
                <a:spcPct val="130000"/>
              </a:lnSpc>
              <a:spcBef>
                <a:spcPct val="40000"/>
              </a:spcBef>
              <a:buClr>
                <a:srgbClr val="008000"/>
              </a:buClr>
              <a:buFontTx/>
              <a:buChar char="•"/>
            </a:pPr>
            <a:r>
              <a:rPr lang="en-GB">
                <a:latin typeface="Arial" pitchFamily="34" charset="0"/>
                <a:cs typeface="Arial" pitchFamily="34" charset="0"/>
              </a:rPr>
              <a:t> 	Describe the burden of road traffic injuries.</a:t>
            </a:r>
          </a:p>
          <a:p>
            <a:pPr>
              <a:lnSpc>
                <a:spcPct val="130000"/>
              </a:lnSpc>
              <a:spcBef>
                <a:spcPct val="40000"/>
              </a:spcBef>
              <a:buClr>
                <a:srgbClr val="008000"/>
              </a:buClr>
              <a:buFontTx/>
              <a:buChar char="•"/>
            </a:pPr>
            <a:r>
              <a:rPr lang="en-GB">
                <a:latin typeface="Arial" pitchFamily="34" charset="0"/>
                <a:cs typeface="Arial" pitchFamily="34" charset="0"/>
              </a:rPr>
              <a:t> 	Assess risk factors.</a:t>
            </a:r>
          </a:p>
          <a:p>
            <a:pPr>
              <a:lnSpc>
                <a:spcPct val="130000"/>
              </a:lnSpc>
              <a:spcBef>
                <a:spcPct val="40000"/>
              </a:spcBef>
              <a:buClr>
                <a:srgbClr val="008000"/>
              </a:buClr>
              <a:buFontTx/>
              <a:buChar char="•"/>
            </a:pPr>
            <a:r>
              <a:rPr lang="en-GB">
                <a:latin typeface="Arial" pitchFamily="34" charset="0"/>
                <a:cs typeface="Arial" pitchFamily="34" charset="0"/>
              </a:rPr>
              <a:t> 	Establish priorities and allocate resources for 	prevention.</a:t>
            </a:r>
          </a:p>
          <a:p>
            <a:pPr>
              <a:lnSpc>
                <a:spcPct val="130000"/>
              </a:lnSpc>
              <a:spcBef>
                <a:spcPct val="40000"/>
              </a:spcBef>
              <a:buClr>
                <a:srgbClr val="008000"/>
              </a:buClr>
              <a:buFontTx/>
              <a:buChar char="•"/>
            </a:pPr>
            <a:r>
              <a:rPr lang="en-GB">
                <a:latin typeface="Arial" pitchFamily="34" charset="0"/>
                <a:cs typeface="Arial" pitchFamily="34" charset="0"/>
              </a:rPr>
              <a:t> 	Develop and evaluate interventions.</a:t>
            </a:r>
          </a:p>
          <a:p>
            <a:pPr>
              <a:lnSpc>
                <a:spcPct val="130000"/>
              </a:lnSpc>
              <a:spcBef>
                <a:spcPct val="40000"/>
              </a:spcBef>
              <a:buClr>
                <a:srgbClr val="008000"/>
              </a:buClr>
              <a:buFontTx/>
              <a:buChar char="•"/>
            </a:pPr>
            <a:r>
              <a:rPr lang="en-GB">
                <a:latin typeface="Arial" pitchFamily="34" charset="0"/>
                <a:cs typeface="Arial" pitchFamily="34" charset="0"/>
              </a:rPr>
              <a:t>  Provide information for policy-makers and 	decision-makers.</a:t>
            </a:r>
          </a:p>
          <a:p>
            <a:pPr>
              <a:lnSpc>
                <a:spcPct val="130000"/>
              </a:lnSpc>
              <a:spcBef>
                <a:spcPct val="40000"/>
              </a:spcBef>
              <a:buClr>
                <a:srgbClr val="008000"/>
              </a:buClr>
              <a:buFontTx/>
              <a:buChar char="•"/>
            </a:pPr>
            <a:r>
              <a:rPr lang="en-GB">
                <a:latin typeface="Arial" pitchFamily="34" charset="0"/>
                <a:cs typeface="Arial" pitchFamily="34" charset="0"/>
              </a:rPr>
              <a:t> 	Raise awareness.</a:t>
            </a:r>
            <a:endParaRPr lang="en-US">
              <a:latin typeface="Arial" pitchFamily="34" charset="0"/>
              <a:cs typeface="Arial" pitchFamily="34" charset="0"/>
            </a:endParaRPr>
          </a:p>
        </p:txBody>
      </p:sp>
      <p:sp>
        <p:nvSpPr>
          <p:cNvPr id="112646" name="Rectangle 6"/>
          <p:cNvSpPr>
            <a:spLocks noChangeArrowheads="1"/>
          </p:cNvSpPr>
          <p:nvPr/>
        </p:nvSpPr>
        <p:spPr bwMode="auto">
          <a:xfrm>
            <a:off x="0" y="0"/>
            <a:ext cx="9144000" cy="1143000"/>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eaLnBrk="1" hangingPunct="1"/>
            <a:r>
              <a:rPr lang="en-US">
                <a:solidFill>
                  <a:schemeClr val="bg1"/>
                </a:solidFill>
                <a:latin typeface="Lucida Handwriting" pitchFamily="66" charset="0"/>
                <a:cs typeface="Arial" pitchFamily="34" charset="0"/>
              </a:rPr>
              <a:t>  Why collect reliable data on road traffic injuries?</a:t>
            </a:r>
          </a:p>
        </p:txBody>
      </p:sp>
    </p:spTree>
    <p:extLst>
      <p:ext uri="{BB962C8B-B14F-4D97-AF65-F5344CB8AC3E}">
        <p14:creationId xmlns:p14="http://schemas.microsoft.com/office/powerpoint/2010/main" xmlns="" val="1353526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TotalTime>
  <Words>699</Words>
  <Application>Microsoft Office PowerPoint</Application>
  <PresentationFormat>On-screen Show (4:3)</PresentationFormat>
  <Paragraphs>236</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ASPECTS OF ROAD ACCIDENT INVESTIGATION </vt:lpstr>
      <vt:lpstr>Presentation Outline</vt:lpstr>
      <vt:lpstr>Road Crash is NOT AN ACCIDENT!</vt:lpstr>
      <vt:lpstr>Accident Components</vt:lpstr>
      <vt:lpstr>Accident Components</vt:lpstr>
      <vt:lpstr>High system Demand Locations</vt:lpstr>
      <vt:lpstr>Logical approach to Road Safety Issue</vt:lpstr>
      <vt:lpstr>     Objectives</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KARACHI SCENARIO Accident Contributing Factors</vt:lpstr>
      <vt:lpstr>Misusing U-turn</vt:lpstr>
      <vt:lpstr>  Wrong Movements</vt:lpstr>
      <vt:lpstr>Channelization markings - Rashid Minhas Road</vt:lpstr>
      <vt:lpstr>Slide 27</vt:lpstr>
      <vt:lpstr>Slide 28</vt:lpstr>
      <vt:lpstr>Media support possible and useful</vt:lpstr>
      <vt:lpstr>Setting the Goal</vt:lpstr>
      <vt:lpstr>Conclusions</vt:lpstr>
      <vt:lpstr>Recommendations</vt:lpstr>
      <vt:lpstr>The way forward</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pcV</cp:lastModifiedBy>
  <cp:revision>192</cp:revision>
  <cp:lastPrinted>1601-01-01T00:00:00Z</cp:lastPrinted>
  <dcterms:created xsi:type="dcterms:W3CDTF">1601-01-01T00:00:00Z</dcterms:created>
  <dcterms:modified xsi:type="dcterms:W3CDTF">2014-03-24T09:32:00Z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